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92" r:id="rId3"/>
    <p:sldId id="293" r:id="rId4"/>
    <p:sldId id="295" r:id="rId5"/>
    <p:sldId id="294" r:id="rId6"/>
    <p:sldId id="267" r:id="rId7"/>
    <p:sldId id="279" r:id="rId8"/>
    <p:sldId id="266" r:id="rId9"/>
    <p:sldId id="297" r:id="rId10"/>
    <p:sldId id="276" r:id="rId11"/>
    <p:sldId id="290" r:id="rId12"/>
    <p:sldId id="291" r:id="rId13"/>
    <p:sldId id="296" r:id="rId14"/>
    <p:sldId id="287" r:id="rId15"/>
    <p:sldId id="277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4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96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27"/>
          <p:cNvSpPr txBox="1"/>
          <p:nvPr/>
        </p:nvSpPr>
        <p:spPr>
          <a:xfrm>
            <a:off x="10474476" y="6468128"/>
            <a:ext cx="1582062" cy="299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32" tIns="60932" rIns="60932" bIns="60932">
            <a:spAutoFit/>
          </a:bodyPr>
          <a:lstStyle>
            <a:lvl1pPr algn="r">
              <a:lnSpc>
                <a:spcPct val="120000"/>
              </a:lnSpc>
              <a:defRPr sz="1200">
                <a:solidFill>
                  <a:srgbClr val="C8C8C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www.phosphorus.io</a:t>
            </a:r>
          </a:p>
        </p:txBody>
      </p:sp>
      <p:sp>
        <p:nvSpPr>
          <p:cNvPr id="113" name="Shape 33"/>
          <p:cNvSpPr txBox="1"/>
          <p:nvPr/>
        </p:nvSpPr>
        <p:spPr>
          <a:xfrm>
            <a:off x="4374291" y="6460818"/>
            <a:ext cx="2389368" cy="299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32" tIns="60932" rIns="60932" bIns="60932">
            <a:spAutoFit/>
          </a:bodyPr>
          <a:lstStyle>
            <a:lvl1pPr algn="ctr">
              <a:lnSpc>
                <a:spcPct val="120000"/>
              </a:lnSpc>
              <a:defRPr sz="1200">
                <a:solidFill>
                  <a:srgbClr val="C8C8C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Proprietary and Confidential</a:t>
            </a:r>
          </a:p>
        </p:txBody>
      </p:sp>
      <p:pic>
        <p:nvPicPr>
          <p:cNvPr id="114" name="Phos_Logo@1x.png" descr="Phos_Logo@1x.png"/>
          <p:cNvPicPr>
            <a:picLocks noChangeAspect="1"/>
          </p:cNvPicPr>
          <p:nvPr/>
        </p:nvPicPr>
        <p:blipFill>
          <a:blip r:embed="rId2">
            <a:alphaModFix amt="49603"/>
          </a:blip>
          <a:stretch>
            <a:fillRect/>
          </a:stretch>
        </p:blipFill>
        <p:spPr>
          <a:xfrm>
            <a:off x="94166" y="151138"/>
            <a:ext cx="370248" cy="540845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62"/>
          <p:cNvSpPr/>
          <p:nvPr/>
        </p:nvSpPr>
        <p:spPr>
          <a:xfrm flipV="1">
            <a:off x="-5339" y="-3081"/>
            <a:ext cx="12197340" cy="60959"/>
          </a:xfrm>
          <a:prstGeom prst="rect">
            <a:avLst/>
          </a:prstGeom>
          <a:solidFill>
            <a:srgbClr val="1A59D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3624" y="6221732"/>
            <a:ext cx="263978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hos_Logo@1x.png" descr="Phos_Logo@1x.png"/>
          <p:cNvPicPr>
            <a:picLocks noChangeAspect="1"/>
          </p:cNvPicPr>
          <p:nvPr/>
        </p:nvPicPr>
        <p:blipFill>
          <a:blip r:embed="rId2">
            <a:alphaModFix amt="10325"/>
          </a:blip>
          <a:stretch>
            <a:fillRect/>
          </a:stretch>
        </p:blipFill>
        <p:spPr>
          <a:xfrm>
            <a:off x="70626" y="113353"/>
            <a:ext cx="277684" cy="40563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162"/>
          <p:cNvSpPr/>
          <p:nvPr/>
        </p:nvSpPr>
        <p:spPr>
          <a:xfrm flipV="1">
            <a:off x="-4009" y="-2315"/>
            <a:ext cx="12196013" cy="45724"/>
          </a:xfrm>
          <a:prstGeom prst="rect">
            <a:avLst/>
          </a:prstGeom>
          <a:solidFill>
            <a:srgbClr val="1A59D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3" y="6404294"/>
            <a:ext cx="263979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tif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ooter Placeholder 2"/>
          <p:cNvSpPr txBox="1"/>
          <p:nvPr/>
        </p:nvSpPr>
        <p:spPr>
          <a:xfrm>
            <a:off x="4038600" y="6404290"/>
            <a:ext cx="4114800" cy="2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Proprietary &amp; Confidential</a:t>
            </a:r>
          </a:p>
        </p:txBody>
      </p:sp>
      <p:sp>
        <p:nvSpPr>
          <p:cNvPr id="126" name="Date Placeholder 1"/>
          <p:cNvSpPr txBox="1"/>
          <p:nvPr/>
        </p:nvSpPr>
        <p:spPr>
          <a:xfrm>
            <a:off x="838200" y="6404290"/>
            <a:ext cx="2743200" cy="2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www.phosphorus.io</a:t>
            </a:r>
          </a:p>
        </p:txBody>
      </p:sp>
      <p:sp>
        <p:nvSpPr>
          <p:cNvPr id="127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1169739" y="6404290"/>
            <a:ext cx="184057" cy="2692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128" name="Shape 119"/>
          <p:cNvSpPr/>
          <p:nvPr/>
        </p:nvSpPr>
        <p:spPr>
          <a:xfrm>
            <a:off x="-10" y="-1"/>
            <a:ext cx="12192010" cy="6858001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9" name="Phos_Logo1@2x.png" descr="Phos_Logo1@2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966" y="919211"/>
            <a:ext cx="2270071" cy="331601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22"/>
          <p:cNvSpPr/>
          <p:nvPr/>
        </p:nvSpPr>
        <p:spPr>
          <a:xfrm>
            <a:off x="10169724" y="5709570"/>
            <a:ext cx="431651" cy="5"/>
          </a:xfrm>
          <a:prstGeom prst="line">
            <a:avLst/>
          </a:prstGeom>
          <a:ln w="50800">
            <a:solidFill>
              <a:srgbClr val="124DC7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2" name="Shape 124"/>
          <p:cNvSpPr/>
          <p:nvPr/>
        </p:nvSpPr>
        <p:spPr>
          <a:xfrm>
            <a:off x="1115722" y="5706145"/>
            <a:ext cx="431650" cy="6"/>
          </a:xfrm>
          <a:prstGeom prst="line">
            <a:avLst/>
          </a:prstGeom>
          <a:ln w="50800">
            <a:solidFill>
              <a:srgbClr val="124DC7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3" name="Shape 123"/>
          <p:cNvSpPr txBox="1"/>
          <p:nvPr/>
        </p:nvSpPr>
        <p:spPr>
          <a:xfrm>
            <a:off x="1123394" y="5899389"/>
            <a:ext cx="1928150" cy="23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7" tIns="26787" rIns="26787" bIns="26787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November</a:t>
            </a:r>
            <a:r>
              <a:rPr dirty="0"/>
              <a:t>, 20</a:t>
            </a:r>
            <a:r>
              <a:rPr lang="en-US" dirty="0"/>
              <a:t>20</a:t>
            </a:r>
            <a:endParaRPr dirty="0"/>
          </a:p>
        </p:txBody>
      </p:sp>
      <p:sp>
        <p:nvSpPr>
          <p:cNvPr id="134" name="Rectangle 5"/>
          <p:cNvSpPr txBox="1"/>
          <p:nvPr/>
        </p:nvSpPr>
        <p:spPr>
          <a:xfrm>
            <a:off x="2509626" y="4627410"/>
            <a:ext cx="717279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The half-life of IoT Vulnerabilities – a Perfect Storm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119"/>
          <p:cNvSpPr/>
          <p:nvPr/>
        </p:nvSpPr>
        <p:spPr>
          <a:xfrm>
            <a:off x="-4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7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730250"/>
            <a:ext cx="10807700" cy="5397500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Rectangle 5"/>
          <p:cNvSpPr txBox="1"/>
          <p:nvPr/>
        </p:nvSpPr>
        <p:spPr>
          <a:xfrm>
            <a:off x="2038080" y="145476"/>
            <a:ext cx="7488425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Why does my lightbulb report to China?</a:t>
            </a:r>
          </a:p>
        </p:txBody>
      </p:sp>
    </p:spTree>
    <p:extLst>
      <p:ext uri="{BB962C8B-B14F-4D97-AF65-F5344CB8AC3E}">
        <p14:creationId xmlns:p14="http://schemas.microsoft.com/office/powerpoint/2010/main" val="15475503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119"/>
          <p:cNvSpPr/>
          <p:nvPr/>
        </p:nvSpPr>
        <p:spPr>
          <a:xfrm>
            <a:off x="-4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9" name="Rectangle 5"/>
          <p:cNvSpPr txBox="1"/>
          <p:nvPr/>
        </p:nvSpPr>
        <p:spPr>
          <a:xfrm>
            <a:off x="2108535" y="145476"/>
            <a:ext cx="734752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Why does my </a:t>
            </a:r>
            <a:r>
              <a:rPr lang="en-US" dirty="0"/>
              <a:t>camera</a:t>
            </a:r>
            <a:r>
              <a:rPr dirty="0"/>
              <a:t> </a:t>
            </a:r>
            <a:r>
              <a:rPr lang="en-US" dirty="0"/>
              <a:t>stream</a:t>
            </a:r>
            <a:r>
              <a:rPr dirty="0"/>
              <a:t> to China?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33E017-6B01-E647-8F16-B9EB8D2BC9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50" y="730247"/>
            <a:ext cx="9135415" cy="597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237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119"/>
          <p:cNvSpPr/>
          <p:nvPr/>
        </p:nvSpPr>
        <p:spPr>
          <a:xfrm>
            <a:off x="-4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9" name="Rectangle 5"/>
          <p:cNvSpPr txBox="1"/>
          <p:nvPr/>
        </p:nvSpPr>
        <p:spPr>
          <a:xfrm>
            <a:off x="3041489" y="145476"/>
            <a:ext cx="5481625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What’s with all the firmware?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CAA94-34A2-094F-B669-6805E6715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58" y="730247"/>
            <a:ext cx="1000948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932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119"/>
          <p:cNvSpPr/>
          <p:nvPr/>
        </p:nvSpPr>
        <p:spPr>
          <a:xfrm>
            <a:off x="-4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9" name="Rectangle 5"/>
          <p:cNvSpPr txBox="1"/>
          <p:nvPr/>
        </p:nvSpPr>
        <p:spPr>
          <a:xfrm>
            <a:off x="3390149" y="145476"/>
            <a:ext cx="4784319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Seriously, all the Phones?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2FC49C-3459-6E4C-A81F-3E7BD3BAE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90" y="730247"/>
            <a:ext cx="9632383" cy="579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135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19"/>
          <p:cNvSpPr/>
          <p:nvPr/>
        </p:nvSpPr>
        <p:spPr>
          <a:xfrm>
            <a:off x="0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96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8553539" y="6221731"/>
            <a:ext cx="184057" cy="2692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B23AC-D9A4-C94D-839B-CB4AD99B7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428" y="95512"/>
            <a:ext cx="6411310" cy="66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857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ooter Placeholder 2"/>
          <p:cNvSpPr txBox="1"/>
          <p:nvPr/>
        </p:nvSpPr>
        <p:spPr>
          <a:xfrm>
            <a:off x="4038600" y="6404290"/>
            <a:ext cx="4114800" cy="2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Proprietary &amp; Confidential</a:t>
            </a:r>
          </a:p>
        </p:txBody>
      </p:sp>
      <p:sp>
        <p:nvSpPr>
          <p:cNvPr id="126" name="Date Placeholder 1"/>
          <p:cNvSpPr txBox="1"/>
          <p:nvPr/>
        </p:nvSpPr>
        <p:spPr>
          <a:xfrm>
            <a:off x="838200" y="6404290"/>
            <a:ext cx="2743200" cy="2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www.phosphorus.io</a:t>
            </a:r>
          </a:p>
        </p:txBody>
      </p:sp>
      <p:sp>
        <p:nvSpPr>
          <p:cNvPr id="127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1169739" y="6404290"/>
            <a:ext cx="184057" cy="2692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28" name="Shape 119"/>
          <p:cNvSpPr/>
          <p:nvPr/>
        </p:nvSpPr>
        <p:spPr>
          <a:xfrm>
            <a:off x="0" y="-1"/>
            <a:ext cx="12192010" cy="6858001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129" name="Phos_Logo1@2x.png" descr="Phos_Logo1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966" y="919211"/>
            <a:ext cx="2270071" cy="331601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22"/>
          <p:cNvSpPr/>
          <p:nvPr/>
        </p:nvSpPr>
        <p:spPr>
          <a:xfrm>
            <a:off x="10169724" y="5709570"/>
            <a:ext cx="431651" cy="5"/>
          </a:xfrm>
          <a:prstGeom prst="line">
            <a:avLst/>
          </a:prstGeom>
          <a:ln w="50800">
            <a:solidFill>
              <a:srgbClr val="124DC7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2" name="Shape 124"/>
          <p:cNvSpPr/>
          <p:nvPr/>
        </p:nvSpPr>
        <p:spPr>
          <a:xfrm>
            <a:off x="1115722" y="5706145"/>
            <a:ext cx="431650" cy="6"/>
          </a:xfrm>
          <a:prstGeom prst="line">
            <a:avLst/>
          </a:prstGeom>
          <a:ln w="50800">
            <a:solidFill>
              <a:srgbClr val="124DC7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3" name="Shape 123"/>
          <p:cNvSpPr txBox="1"/>
          <p:nvPr/>
        </p:nvSpPr>
        <p:spPr>
          <a:xfrm>
            <a:off x="1123394" y="5899389"/>
            <a:ext cx="1928150" cy="23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7" tIns="26787" rIns="26787" bIns="26787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endParaRPr dirty="0"/>
          </a:p>
        </p:txBody>
      </p:sp>
      <p:sp>
        <p:nvSpPr>
          <p:cNvPr id="134" name="Rectangle 5"/>
          <p:cNvSpPr txBox="1"/>
          <p:nvPr/>
        </p:nvSpPr>
        <p:spPr>
          <a:xfrm>
            <a:off x="4612744" y="4627410"/>
            <a:ext cx="2966514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Chris Rouland</a:t>
            </a:r>
          </a:p>
          <a:p>
            <a:r>
              <a:rPr lang="en-US" dirty="0"/>
              <a:t>Founder/CEO</a:t>
            </a:r>
          </a:p>
          <a:p>
            <a:r>
              <a:rPr lang="en-US" dirty="0" err="1"/>
              <a:t>chris@phosphorus.io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1549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119"/>
          <p:cNvSpPr/>
          <p:nvPr/>
        </p:nvSpPr>
        <p:spPr>
          <a:xfrm>
            <a:off x="0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682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-382513" y="2924274"/>
            <a:ext cx="263978" cy="2692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683" name="Rectangle 5"/>
          <p:cNvSpPr txBox="1"/>
          <p:nvPr/>
        </p:nvSpPr>
        <p:spPr>
          <a:xfrm>
            <a:off x="1272292" y="1760733"/>
            <a:ext cx="9181364" cy="206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IoT is being deployed more rapidly than any technology revolution.</a:t>
            </a:r>
          </a:p>
          <a:p>
            <a:endParaRPr lang="en-US" dirty="0"/>
          </a:p>
          <a:p>
            <a:r>
              <a:rPr lang="en-US" dirty="0"/>
              <a:t>Security has not been considered.</a:t>
            </a:r>
          </a:p>
        </p:txBody>
      </p:sp>
    </p:spTree>
    <p:extLst>
      <p:ext uri="{BB962C8B-B14F-4D97-AF65-F5344CB8AC3E}">
        <p14:creationId xmlns:p14="http://schemas.microsoft.com/office/powerpoint/2010/main" val="308753404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119"/>
          <p:cNvSpPr/>
          <p:nvPr/>
        </p:nvSpPr>
        <p:spPr>
          <a:xfrm>
            <a:off x="0" y="9443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682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-382513" y="2924274"/>
            <a:ext cx="263978" cy="2692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683" name="Rectangle 5"/>
          <p:cNvSpPr txBox="1"/>
          <p:nvPr/>
        </p:nvSpPr>
        <p:spPr>
          <a:xfrm>
            <a:off x="1124527" y="703175"/>
            <a:ext cx="918136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Currently IT has two bad options: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504941-42EC-1D49-AC31-9729348D9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797" y="3241913"/>
            <a:ext cx="3086100" cy="32512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CE03FD8-70A3-3E49-ACCB-9F871FC0F4DC}"/>
              </a:ext>
            </a:extLst>
          </p:cNvPr>
          <p:cNvSpPr txBox="1"/>
          <p:nvPr/>
        </p:nvSpPr>
        <p:spPr>
          <a:xfrm>
            <a:off x="263971" y="1981678"/>
            <a:ext cx="5451238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Manual patch, credential and configuration management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D5532B-6781-F246-9AC9-1EF2149543FB}"/>
              </a:ext>
            </a:extLst>
          </p:cNvPr>
          <p:cNvSpPr txBox="1"/>
          <p:nvPr/>
        </p:nvSpPr>
        <p:spPr>
          <a:xfrm>
            <a:off x="5422601" y="2227899"/>
            <a:ext cx="545123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Do Nothing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DFFA4-3EC5-DE4F-84B5-CCE67519B7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9000"/>
            <a:ext cx="4426513" cy="24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138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119"/>
          <p:cNvSpPr/>
          <p:nvPr/>
        </p:nvSpPr>
        <p:spPr>
          <a:xfrm>
            <a:off x="-4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9" name="Rectangle 5"/>
          <p:cNvSpPr txBox="1"/>
          <p:nvPr/>
        </p:nvSpPr>
        <p:spPr>
          <a:xfrm>
            <a:off x="3398966" y="145476"/>
            <a:ext cx="476668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Growth of Internet Hosts</a:t>
            </a:r>
            <a:endParaRPr dirty="0"/>
          </a:p>
        </p:txBody>
      </p:sp>
      <p:sp>
        <p:nvSpPr>
          <p:cNvPr id="7" name="Shape 123">
            <a:extLst>
              <a:ext uri="{FF2B5EF4-FFF2-40B4-BE49-F238E27FC236}">
                <a16:creationId xmlns:a16="http://schemas.microsoft.com/office/drawing/2014/main" id="{59EE1FED-B559-FD41-9509-05FF7BFE6A82}"/>
              </a:ext>
            </a:extLst>
          </p:cNvPr>
          <p:cNvSpPr txBox="1"/>
          <p:nvPr/>
        </p:nvSpPr>
        <p:spPr>
          <a:xfrm>
            <a:off x="134470" y="6619460"/>
            <a:ext cx="3827930" cy="23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7" tIns="26787" rIns="26787" bIns="26787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Data source: Internet Systems Consortium, Wikipedia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267F2-46C7-314F-BE0A-6D94ADB1D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455" y="875722"/>
            <a:ext cx="7079310" cy="56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318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119"/>
          <p:cNvSpPr/>
          <p:nvPr/>
        </p:nvSpPr>
        <p:spPr>
          <a:xfrm>
            <a:off x="-4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9" name="Rectangle 5"/>
          <p:cNvSpPr txBox="1"/>
          <p:nvPr/>
        </p:nvSpPr>
        <p:spPr>
          <a:xfrm>
            <a:off x="2323345" y="145476"/>
            <a:ext cx="6917915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Growth in Internet of Things Devices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86C30-55AE-0C43-AD15-DE84E24D2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875" y="730247"/>
            <a:ext cx="9446651" cy="5511730"/>
          </a:xfrm>
          <a:prstGeom prst="rect">
            <a:avLst/>
          </a:prstGeom>
        </p:spPr>
      </p:pic>
      <p:sp>
        <p:nvSpPr>
          <p:cNvPr id="7" name="Shape 123">
            <a:extLst>
              <a:ext uri="{FF2B5EF4-FFF2-40B4-BE49-F238E27FC236}">
                <a16:creationId xmlns:a16="http://schemas.microsoft.com/office/drawing/2014/main" id="{59EE1FED-B559-FD41-9509-05FF7BFE6A82}"/>
              </a:ext>
            </a:extLst>
          </p:cNvPr>
          <p:cNvSpPr txBox="1"/>
          <p:nvPr/>
        </p:nvSpPr>
        <p:spPr>
          <a:xfrm>
            <a:off x="253817" y="6473761"/>
            <a:ext cx="2202511" cy="23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7" tIns="26787" rIns="26787" bIns="26787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Data source: NCTA, Splunk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006703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119"/>
          <p:cNvSpPr/>
          <p:nvPr/>
        </p:nvSpPr>
        <p:spPr>
          <a:xfrm>
            <a:off x="-4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2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9836021" y="6221731"/>
            <a:ext cx="263978" cy="2692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583" name="Rectangle 5"/>
          <p:cNvSpPr txBox="1"/>
          <p:nvPr/>
        </p:nvSpPr>
        <p:spPr>
          <a:xfrm>
            <a:off x="3720586" y="364731"/>
            <a:ext cx="4750914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Anatomy of an IoT attack</a:t>
            </a:r>
          </a:p>
        </p:txBody>
      </p:sp>
      <p:sp>
        <p:nvSpPr>
          <p:cNvPr id="584" name="Rectangle"/>
          <p:cNvSpPr/>
          <p:nvPr/>
        </p:nvSpPr>
        <p:spPr>
          <a:xfrm>
            <a:off x="2280627" y="1567707"/>
            <a:ext cx="3697838" cy="2067077"/>
          </a:xfrm>
          <a:prstGeom prst="rect">
            <a:avLst/>
          </a:prstGeom>
          <a:solidFill>
            <a:srgbClr val="C52E3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85" name="Rectangle 9"/>
          <p:cNvSpPr txBox="1"/>
          <p:nvPr/>
        </p:nvSpPr>
        <p:spPr>
          <a:xfrm>
            <a:off x="2420784" y="2868316"/>
            <a:ext cx="3417522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ECECEC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Un-Patched Firmware</a:t>
            </a:r>
          </a:p>
        </p:txBody>
      </p:sp>
      <p:pic>
        <p:nvPicPr>
          <p:cNvPr id="586" name="Fill 1494.png" descr="Fill 149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757" y="1823629"/>
            <a:ext cx="809578" cy="931015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Rectangle"/>
          <p:cNvSpPr/>
          <p:nvPr/>
        </p:nvSpPr>
        <p:spPr>
          <a:xfrm>
            <a:off x="6213535" y="1567707"/>
            <a:ext cx="3697838" cy="2067077"/>
          </a:xfrm>
          <a:prstGeom prst="rect">
            <a:avLst/>
          </a:prstGeom>
          <a:solidFill>
            <a:srgbClr val="C52E3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88" name="Rectangle 9"/>
          <p:cNvSpPr txBox="1"/>
          <p:nvPr/>
        </p:nvSpPr>
        <p:spPr>
          <a:xfrm>
            <a:off x="6353695" y="2868316"/>
            <a:ext cx="3417521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ECECEC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Default Credentials</a:t>
            </a:r>
          </a:p>
        </p:txBody>
      </p:sp>
      <p:pic>
        <p:nvPicPr>
          <p:cNvPr id="589" name="Fill 555 + Fill 556 + Fill 557.png" descr="Fill 555 + Fill 556 + Fill 5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325" y="1823629"/>
            <a:ext cx="698261" cy="931015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Rectangle"/>
          <p:cNvSpPr/>
          <p:nvPr/>
        </p:nvSpPr>
        <p:spPr>
          <a:xfrm>
            <a:off x="2280627" y="3841008"/>
            <a:ext cx="3697838" cy="2067077"/>
          </a:xfrm>
          <a:prstGeom prst="rect">
            <a:avLst/>
          </a:prstGeom>
          <a:solidFill>
            <a:srgbClr val="C52E3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91" name="Rectangle 9"/>
          <p:cNvSpPr txBox="1"/>
          <p:nvPr/>
        </p:nvSpPr>
        <p:spPr>
          <a:xfrm>
            <a:off x="2420784" y="5141617"/>
            <a:ext cx="3417523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ECECEC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Backdoors</a:t>
            </a:r>
          </a:p>
        </p:txBody>
      </p:sp>
      <p:sp>
        <p:nvSpPr>
          <p:cNvPr id="592" name="Rectangle"/>
          <p:cNvSpPr/>
          <p:nvPr/>
        </p:nvSpPr>
        <p:spPr>
          <a:xfrm>
            <a:off x="6213535" y="3841008"/>
            <a:ext cx="3697838" cy="2067077"/>
          </a:xfrm>
          <a:prstGeom prst="rect">
            <a:avLst/>
          </a:prstGeom>
          <a:solidFill>
            <a:srgbClr val="C52E3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93" name="Rectangle 9"/>
          <p:cNvSpPr txBox="1"/>
          <p:nvPr/>
        </p:nvSpPr>
        <p:spPr>
          <a:xfrm>
            <a:off x="6353695" y="5141616"/>
            <a:ext cx="3417521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ECECEC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Bots</a:t>
            </a:r>
          </a:p>
        </p:txBody>
      </p:sp>
      <p:pic>
        <p:nvPicPr>
          <p:cNvPr id="594" name="Fill 1518 + Fill 1519 + Fill 1520.png" descr="Fill 1518 + Fill 1519 + Fill 15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367" y="4096932"/>
            <a:ext cx="931014" cy="931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Fill 2362 + Fill 2363 + Fill 2364.png" descr="Fill 2362 + Fill 2363 + Fill 236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746" y="4065637"/>
            <a:ext cx="993603" cy="99360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23">
            <a:extLst>
              <a:ext uri="{FF2B5EF4-FFF2-40B4-BE49-F238E27FC236}">
                <a16:creationId xmlns:a16="http://schemas.microsoft.com/office/drawing/2014/main" id="{27A06D3B-DF31-E348-966E-2BF08A3339D5}"/>
              </a:ext>
            </a:extLst>
          </p:cNvPr>
          <p:cNvSpPr txBox="1"/>
          <p:nvPr/>
        </p:nvSpPr>
        <p:spPr>
          <a:xfrm>
            <a:off x="5500952" y="6526952"/>
            <a:ext cx="2055985" cy="23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7" tIns="26787" rIns="26787" bIns="26787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9176436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Footer Placeholder 2"/>
          <p:cNvSpPr txBox="1"/>
          <p:nvPr/>
        </p:nvSpPr>
        <p:spPr>
          <a:xfrm>
            <a:off x="4038600" y="6404290"/>
            <a:ext cx="4114800" cy="2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Proprietary &amp; Confidential</a:t>
            </a:r>
          </a:p>
        </p:txBody>
      </p:sp>
      <p:sp>
        <p:nvSpPr>
          <p:cNvPr id="537" name="Date Placeholder 1"/>
          <p:cNvSpPr txBox="1"/>
          <p:nvPr/>
        </p:nvSpPr>
        <p:spPr>
          <a:xfrm>
            <a:off x="838200" y="6404290"/>
            <a:ext cx="2743200" cy="2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www.phosphorus.io</a:t>
            </a:r>
          </a:p>
        </p:txBody>
      </p:sp>
      <p:sp>
        <p:nvSpPr>
          <p:cNvPr id="538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1169739" y="6404290"/>
            <a:ext cx="184057" cy="2692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539" name="Shape 119"/>
          <p:cNvSpPr/>
          <p:nvPr/>
        </p:nvSpPr>
        <p:spPr>
          <a:xfrm>
            <a:off x="-4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260D7-3B2F-184A-864F-1BD55801E1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599" y="1084044"/>
            <a:ext cx="8888799" cy="5454864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CEC08E8-0847-7043-8239-4A4E2A7880E1}"/>
              </a:ext>
            </a:extLst>
          </p:cNvPr>
          <p:cNvSpPr txBox="1"/>
          <p:nvPr/>
        </p:nvSpPr>
        <p:spPr>
          <a:xfrm>
            <a:off x="2965666" y="408083"/>
            <a:ext cx="626068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Half-Life of IoT Vulnerabilities</a:t>
            </a:r>
            <a:endParaRPr dirty="0"/>
          </a:p>
        </p:txBody>
      </p:sp>
      <p:sp>
        <p:nvSpPr>
          <p:cNvPr id="9" name="Shape 123">
            <a:extLst>
              <a:ext uri="{FF2B5EF4-FFF2-40B4-BE49-F238E27FC236}">
                <a16:creationId xmlns:a16="http://schemas.microsoft.com/office/drawing/2014/main" id="{4489C91D-389E-B746-8054-59A2735A4972}"/>
              </a:ext>
            </a:extLst>
          </p:cNvPr>
          <p:cNvSpPr txBox="1"/>
          <p:nvPr/>
        </p:nvSpPr>
        <p:spPr>
          <a:xfrm>
            <a:off x="7289" y="6592092"/>
            <a:ext cx="2743200" cy="23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7" tIns="26787" rIns="26787" bIns="26787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Data source: University of Wisconsin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22537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119"/>
          <p:cNvSpPr/>
          <p:nvPr/>
        </p:nvSpPr>
        <p:spPr>
          <a:xfrm>
            <a:off x="-4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7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0" y="1233609"/>
            <a:ext cx="4550034" cy="2195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418" y="1233608"/>
            <a:ext cx="4629141" cy="2195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2452"/>
            <a:ext cx="7283995" cy="2645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418" y="4197177"/>
            <a:ext cx="5324582" cy="2645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Picture 7" descr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3950" y="1233608"/>
            <a:ext cx="2283944" cy="2283943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Shape 126"/>
          <p:cNvSpPr txBox="1"/>
          <p:nvPr/>
        </p:nvSpPr>
        <p:spPr>
          <a:xfrm>
            <a:off x="3145544" y="364731"/>
            <a:ext cx="5901027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IoT </a:t>
            </a:r>
            <a:r>
              <a:rPr dirty="0" err="1"/>
              <a:t>BotNets</a:t>
            </a:r>
            <a:r>
              <a:rPr dirty="0"/>
              <a:t> – The New Normal</a:t>
            </a:r>
          </a:p>
        </p:txBody>
      </p:sp>
    </p:spTree>
    <p:extLst>
      <p:ext uri="{BB962C8B-B14F-4D97-AF65-F5344CB8AC3E}">
        <p14:creationId xmlns:p14="http://schemas.microsoft.com/office/powerpoint/2010/main" val="324397462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119"/>
          <p:cNvSpPr/>
          <p:nvPr/>
        </p:nvSpPr>
        <p:spPr>
          <a:xfrm>
            <a:off x="-4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9" name="Rectangle 5"/>
          <p:cNvSpPr txBox="1"/>
          <p:nvPr/>
        </p:nvSpPr>
        <p:spPr>
          <a:xfrm>
            <a:off x="3338851" y="145476"/>
            <a:ext cx="488691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Hackers love </a:t>
            </a:r>
            <a:r>
              <a:rPr lang="en-US" dirty="0" err="1"/>
              <a:t>massdumps</a:t>
            </a:r>
            <a:r>
              <a:rPr lang="en-US" dirty="0"/>
              <a:t>!</a:t>
            </a:r>
          </a:p>
        </p:txBody>
      </p:sp>
      <p:sp>
        <p:nvSpPr>
          <p:cNvPr id="7" name="Shape 123">
            <a:extLst>
              <a:ext uri="{FF2B5EF4-FFF2-40B4-BE49-F238E27FC236}">
                <a16:creationId xmlns:a16="http://schemas.microsoft.com/office/drawing/2014/main" id="{59EE1FED-B559-FD41-9509-05FF7BFE6A82}"/>
              </a:ext>
            </a:extLst>
          </p:cNvPr>
          <p:cNvSpPr txBox="1"/>
          <p:nvPr/>
        </p:nvSpPr>
        <p:spPr>
          <a:xfrm>
            <a:off x="253817" y="6473761"/>
            <a:ext cx="2444559" cy="23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7" tIns="26787" rIns="26787" bIns="26787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Data source: </a:t>
            </a:r>
            <a:r>
              <a:rPr lang="en-US" dirty="0" err="1"/>
              <a:t>ZDnet</a:t>
            </a:r>
            <a:r>
              <a:rPr lang="en-US" dirty="0"/>
              <a:t>, </a:t>
            </a:r>
            <a:r>
              <a:rPr lang="en-US" dirty="0" err="1"/>
              <a:t>Threatpost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791A0-9AA1-9D4F-AA64-166EF6BC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344" y="803789"/>
            <a:ext cx="6917915" cy="5524496"/>
          </a:xfrm>
          <a:prstGeom prst="rect">
            <a:avLst/>
          </a:prstGeom>
        </p:spPr>
      </p:pic>
      <p:sp>
        <p:nvSpPr>
          <p:cNvPr id="8" name="Shape 119">
            <a:extLst>
              <a:ext uri="{FF2B5EF4-FFF2-40B4-BE49-F238E27FC236}">
                <a16:creationId xmlns:a16="http://schemas.microsoft.com/office/drawing/2014/main" id="{90C373CF-8AF5-D84C-8CB4-FBBC919C8EC6}"/>
              </a:ext>
            </a:extLst>
          </p:cNvPr>
          <p:cNvSpPr/>
          <p:nvPr/>
        </p:nvSpPr>
        <p:spPr>
          <a:xfrm>
            <a:off x="0" y="0"/>
            <a:ext cx="12192007" cy="6858000"/>
          </a:xfrm>
          <a:prstGeom prst="rect">
            <a:avLst/>
          </a:prstGeom>
          <a:gradFill>
            <a:gsLst>
              <a:gs pos="0">
                <a:srgbClr val="1D3F6F"/>
              </a:gs>
              <a:gs pos="100000">
                <a:srgbClr val="051D46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357CF-0112-C541-9888-46A746AA28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129" y="763448"/>
            <a:ext cx="6142454" cy="5960417"/>
          </a:xfrm>
          <a:prstGeom prst="rect">
            <a:avLst/>
          </a:prstGeom>
        </p:spPr>
      </p:pic>
      <p:sp>
        <p:nvSpPr>
          <p:cNvPr id="9" name="Shape 126">
            <a:extLst>
              <a:ext uri="{FF2B5EF4-FFF2-40B4-BE49-F238E27FC236}">
                <a16:creationId xmlns:a16="http://schemas.microsoft.com/office/drawing/2014/main" id="{F36CDFF2-8DC0-B04D-B110-FE991ACC605D}"/>
              </a:ext>
            </a:extLst>
          </p:cNvPr>
          <p:cNvSpPr txBox="1"/>
          <p:nvPr/>
        </p:nvSpPr>
        <p:spPr>
          <a:xfrm>
            <a:off x="2619097" y="145476"/>
            <a:ext cx="632640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One man, hacks 800,000 “things”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AEAF4-208B-3640-9C85-1B1E4A6B9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543" y="1347968"/>
            <a:ext cx="4212225" cy="372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7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26688</TotalTime>
  <Words>187</Words>
  <Application>Microsoft Macintosh PowerPoint</Application>
  <PresentationFormat>Widescreen</PresentationFormat>
  <Paragraphs>44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Black</vt:lpstr>
      <vt:lpstr>Avenir Medium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 Rouland</cp:lastModifiedBy>
  <cp:revision>68</cp:revision>
  <dcterms:modified xsi:type="dcterms:W3CDTF">2020-11-03T17:35:21Z</dcterms:modified>
</cp:coreProperties>
</file>