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330" r:id="rId5"/>
    <p:sldId id="333" r:id="rId6"/>
    <p:sldId id="337" r:id="rId7"/>
    <p:sldId id="353" r:id="rId8"/>
    <p:sldId id="334" r:id="rId9"/>
    <p:sldId id="364" r:id="rId10"/>
    <p:sldId id="346" r:id="rId11"/>
    <p:sldId id="366" r:id="rId12"/>
    <p:sldId id="354" r:id="rId13"/>
    <p:sldId id="349" r:id="rId14"/>
    <p:sldId id="365" r:id="rId15"/>
    <p:sldId id="355" r:id="rId16"/>
    <p:sldId id="347" r:id="rId17"/>
    <p:sldId id="359" r:id="rId18"/>
    <p:sldId id="361" r:id="rId19"/>
    <p:sldId id="360" r:id="rId20"/>
    <p:sldId id="356" r:id="rId21"/>
    <p:sldId id="362" r:id="rId22"/>
    <p:sldId id="357" r:id="rId23"/>
    <p:sldId id="363" r:id="rId24"/>
    <p:sldId id="348" r:id="rId25"/>
    <p:sldId id="358" r:id="rId26"/>
    <p:sldId id="351" r:id="rId27"/>
    <p:sldId id="352" r:id="rId28"/>
    <p:sldId id="344" r:id="rId2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08316"/>
    <a:srgbClr val="00519B"/>
    <a:srgbClr val="D18315"/>
    <a:srgbClr val="E79119"/>
    <a:srgbClr val="FFA01C"/>
    <a:srgbClr val="248AD5"/>
    <a:srgbClr val="019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D452FB6-DCEB-9C45-870D-EA2768D3F35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DAB3A4-2B03-2D49-87C1-D4ABD941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0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514850-7CC7-894C-8984-0232D482F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21F4F9-D8E4-7442-8ECB-8B7F3F10309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9000">
                <a:srgbClr val="123C62">
                  <a:alpha val="61000"/>
                </a:srgbClr>
              </a:gs>
              <a:gs pos="7000">
                <a:schemeClr val="accent1">
                  <a:alpha val="80000"/>
                </a:schemeClr>
              </a:gs>
              <a:gs pos="75000">
                <a:schemeClr val="accent2">
                  <a:alpha val="6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19225" y="1890205"/>
            <a:ext cx="9144000" cy="1633953"/>
          </a:xfrm>
        </p:spPr>
        <p:txBody>
          <a:bodyPr anchor="b">
            <a:normAutofit/>
          </a:bodyPr>
          <a:lstStyle>
            <a:lvl1pPr algn="l">
              <a:defRPr sz="44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19225" y="3643680"/>
            <a:ext cx="9144000" cy="949193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2DA8C8E-2574-4C47-A79E-D7F4AA4A3486}"/>
              </a:ext>
            </a:extLst>
          </p:cNvPr>
          <p:cNvSpPr/>
          <p:nvPr userDrawn="1"/>
        </p:nvSpPr>
        <p:spPr>
          <a:xfrm>
            <a:off x="-446" y="1"/>
            <a:ext cx="3466545" cy="1580018"/>
          </a:xfrm>
          <a:custGeom>
            <a:avLst/>
            <a:gdLst>
              <a:gd name="connsiteX0" fmla="*/ 0 w 3657600"/>
              <a:gd name="connsiteY0" fmla="*/ 1463040 h 1463040"/>
              <a:gd name="connsiteX1" fmla="*/ 1828800 w 3657600"/>
              <a:gd name="connsiteY1" fmla="*/ 0 h 1463040"/>
              <a:gd name="connsiteX2" fmla="*/ 3657600 w 3657600"/>
              <a:gd name="connsiteY2" fmla="*/ 1463040 h 1463040"/>
              <a:gd name="connsiteX3" fmla="*/ 0 w 3657600"/>
              <a:gd name="connsiteY3" fmla="*/ 1463040 h 1463040"/>
              <a:gd name="connsiteX0" fmla="*/ 9625 w 3667225"/>
              <a:gd name="connsiteY0" fmla="*/ 1280160 h 1280160"/>
              <a:gd name="connsiteX1" fmla="*/ 0 w 3667225"/>
              <a:gd name="connsiteY1" fmla="*/ 0 h 1280160"/>
              <a:gd name="connsiteX2" fmla="*/ 3667225 w 3667225"/>
              <a:gd name="connsiteY2" fmla="*/ 1280160 h 1280160"/>
              <a:gd name="connsiteX3" fmla="*/ 9625 w 3667225"/>
              <a:gd name="connsiteY3" fmla="*/ 1280160 h 1280160"/>
              <a:gd name="connsiteX0" fmla="*/ 818147 w 3667225"/>
              <a:gd name="connsiteY0" fmla="*/ 1309036 h 1309036"/>
              <a:gd name="connsiteX1" fmla="*/ 0 w 3667225"/>
              <a:gd name="connsiteY1" fmla="*/ 0 h 1309036"/>
              <a:gd name="connsiteX2" fmla="*/ 3667225 w 3667225"/>
              <a:gd name="connsiteY2" fmla="*/ 1280160 h 1309036"/>
              <a:gd name="connsiteX3" fmla="*/ 818147 w 3667225"/>
              <a:gd name="connsiteY3" fmla="*/ 1309036 h 1309036"/>
              <a:gd name="connsiteX0" fmla="*/ 426 w 3677277"/>
              <a:gd name="connsiteY0" fmla="*/ 1578543 h 1578543"/>
              <a:gd name="connsiteX1" fmla="*/ 10052 w 3677277"/>
              <a:gd name="connsiteY1" fmla="*/ 0 h 1578543"/>
              <a:gd name="connsiteX2" fmla="*/ 3677277 w 3677277"/>
              <a:gd name="connsiteY2" fmla="*/ 1280160 h 1578543"/>
              <a:gd name="connsiteX3" fmla="*/ 426 w 3677277"/>
              <a:gd name="connsiteY3" fmla="*/ 1578543 h 1578543"/>
              <a:gd name="connsiteX0" fmla="*/ 134374 w 3667225"/>
              <a:gd name="connsiteY0" fmla="*/ 1585743 h 1585743"/>
              <a:gd name="connsiteX1" fmla="*/ 0 w 3667225"/>
              <a:gd name="connsiteY1" fmla="*/ 0 h 1585743"/>
              <a:gd name="connsiteX2" fmla="*/ 3667225 w 3667225"/>
              <a:gd name="connsiteY2" fmla="*/ 1280160 h 1585743"/>
              <a:gd name="connsiteX3" fmla="*/ 134374 w 3667225"/>
              <a:gd name="connsiteY3" fmla="*/ 1585743 h 1585743"/>
              <a:gd name="connsiteX0" fmla="*/ 44374 w 3577225"/>
              <a:gd name="connsiteY0" fmla="*/ 1528143 h 1528143"/>
              <a:gd name="connsiteX1" fmla="*/ 0 w 3577225"/>
              <a:gd name="connsiteY1" fmla="*/ 0 h 1528143"/>
              <a:gd name="connsiteX2" fmla="*/ 3577225 w 3577225"/>
              <a:gd name="connsiteY2" fmla="*/ 1222560 h 1528143"/>
              <a:gd name="connsiteX3" fmla="*/ 44374 w 3577225"/>
              <a:gd name="connsiteY3" fmla="*/ 1528143 h 1528143"/>
              <a:gd name="connsiteX0" fmla="*/ 22774 w 3577225"/>
              <a:gd name="connsiteY0" fmla="*/ 1564143 h 1564143"/>
              <a:gd name="connsiteX1" fmla="*/ 0 w 3577225"/>
              <a:gd name="connsiteY1" fmla="*/ 0 h 1564143"/>
              <a:gd name="connsiteX2" fmla="*/ 3577225 w 3577225"/>
              <a:gd name="connsiteY2" fmla="*/ 1222560 h 1564143"/>
              <a:gd name="connsiteX3" fmla="*/ 22774 w 3577225"/>
              <a:gd name="connsiteY3" fmla="*/ 1564143 h 1564143"/>
              <a:gd name="connsiteX0" fmla="*/ 108499 w 3577225"/>
              <a:gd name="connsiteY0" fmla="*/ 1526043 h 1526043"/>
              <a:gd name="connsiteX1" fmla="*/ 0 w 3577225"/>
              <a:gd name="connsiteY1" fmla="*/ 0 h 1526043"/>
              <a:gd name="connsiteX2" fmla="*/ 3577225 w 3577225"/>
              <a:gd name="connsiteY2" fmla="*/ 1222560 h 1526043"/>
              <a:gd name="connsiteX3" fmla="*/ 108499 w 3577225"/>
              <a:gd name="connsiteY3" fmla="*/ 1526043 h 1526043"/>
              <a:gd name="connsiteX0" fmla="*/ 179 w 3611780"/>
              <a:gd name="connsiteY0" fmla="*/ 1621293 h 1621293"/>
              <a:gd name="connsiteX1" fmla="*/ 34555 w 3611780"/>
              <a:gd name="connsiteY1" fmla="*/ 0 h 1621293"/>
              <a:gd name="connsiteX2" fmla="*/ 3611780 w 3611780"/>
              <a:gd name="connsiteY2" fmla="*/ 1222560 h 1621293"/>
              <a:gd name="connsiteX3" fmla="*/ 179 w 3611780"/>
              <a:gd name="connsiteY3" fmla="*/ 1621293 h 1621293"/>
              <a:gd name="connsiteX0" fmla="*/ 111674 w 3577225"/>
              <a:gd name="connsiteY0" fmla="*/ 1573668 h 1573668"/>
              <a:gd name="connsiteX1" fmla="*/ 0 w 3577225"/>
              <a:gd name="connsiteY1" fmla="*/ 0 h 1573668"/>
              <a:gd name="connsiteX2" fmla="*/ 3577225 w 3577225"/>
              <a:gd name="connsiteY2" fmla="*/ 1222560 h 1573668"/>
              <a:gd name="connsiteX3" fmla="*/ 111674 w 3577225"/>
              <a:gd name="connsiteY3" fmla="*/ 1573668 h 1573668"/>
              <a:gd name="connsiteX0" fmla="*/ 700 w 3580551"/>
              <a:gd name="connsiteY0" fmla="*/ 1576843 h 1576843"/>
              <a:gd name="connsiteX1" fmla="*/ 3326 w 3580551"/>
              <a:gd name="connsiteY1" fmla="*/ 0 h 1576843"/>
              <a:gd name="connsiteX2" fmla="*/ 3580551 w 3580551"/>
              <a:gd name="connsiteY2" fmla="*/ 1222560 h 1576843"/>
              <a:gd name="connsiteX3" fmla="*/ 700 w 3580551"/>
              <a:gd name="connsiteY3" fmla="*/ 1576843 h 1576843"/>
              <a:gd name="connsiteX0" fmla="*/ 700 w 3469426"/>
              <a:gd name="connsiteY0" fmla="*/ 1576843 h 1576843"/>
              <a:gd name="connsiteX1" fmla="*/ 3326 w 3469426"/>
              <a:gd name="connsiteY1" fmla="*/ 0 h 1576843"/>
              <a:gd name="connsiteX2" fmla="*/ 3469426 w 3469426"/>
              <a:gd name="connsiteY2" fmla="*/ 185 h 1576843"/>
              <a:gd name="connsiteX3" fmla="*/ 700 w 3469426"/>
              <a:gd name="connsiteY3" fmla="*/ 1576843 h 1576843"/>
              <a:gd name="connsiteX0" fmla="*/ 700 w 3107476"/>
              <a:gd name="connsiteY0" fmla="*/ 1576843 h 1576843"/>
              <a:gd name="connsiteX1" fmla="*/ 3326 w 3107476"/>
              <a:gd name="connsiteY1" fmla="*/ 0 h 1576843"/>
              <a:gd name="connsiteX2" fmla="*/ 3107476 w 3107476"/>
              <a:gd name="connsiteY2" fmla="*/ 63685 h 1576843"/>
              <a:gd name="connsiteX3" fmla="*/ 700 w 3107476"/>
              <a:gd name="connsiteY3" fmla="*/ 1576843 h 1576843"/>
              <a:gd name="connsiteX0" fmla="*/ 700 w 3469426"/>
              <a:gd name="connsiteY0" fmla="*/ 1576843 h 1576843"/>
              <a:gd name="connsiteX1" fmla="*/ 3326 w 3469426"/>
              <a:gd name="connsiteY1" fmla="*/ 0 h 1576843"/>
              <a:gd name="connsiteX2" fmla="*/ 3469426 w 3469426"/>
              <a:gd name="connsiteY2" fmla="*/ 185 h 1576843"/>
              <a:gd name="connsiteX3" fmla="*/ 700 w 3469426"/>
              <a:gd name="connsiteY3" fmla="*/ 1576843 h 1576843"/>
              <a:gd name="connsiteX0" fmla="*/ 67224 w 3466100"/>
              <a:gd name="connsiteY0" fmla="*/ 1576843 h 1576843"/>
              <a:gd name="connsiteX1" fmla="*/ 0 w 3466100"/>
              <a:gd name="connsiteY1" fmla="*/ 0 h 1576843"/>
              <a:gd name="connsiteX2" fmla="*/ 3466100 w 3466100"/>
              <a:gd name="connsiteY2" fmla="*/ 185 h 1576843"/>
              <a:gd name="connsiteX3" fmla="*/ 67224 w 3466100"/>
              <a:gd name="connsiteY3" fmla="*/ 1576843 h 1576843"/>
              <a:gd name="connsiteX0" fmla="*/ 994 w 3466545"/>
              <a:gd name="connsiteY0" fmla="*/ 1580018 h 1580018"/>
              <a:gd name="connsiteX1" fmla="*/ 445 w 3466545"/>
              <a:gd name="connsiteY1" fmla="*/ 0 h 1580018"/>
              <a:gd name="connsiteX2" fmla="*/ 3466545 w 3466545"/>
              <a:gd name="connsiteY2" fmla="*/ 185 h 1580018"/>
              <a:gd name="connsiteX3" fmla="*/ 994 w 3466545"/>
              <a:gd name="connsiteY3" fmla="*/ 1580018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545" h="1580018">
                <a:moveTo>
                  <a:pt x="994" y="1580018"/>
                </a:moveTo>
                <a:cubicBezTo>
                  <a:pt x="-2214" y="1153298"/>
                  <a:pt x="3653" y="426720"/>
                  <a:pt x="445" y="0"/>
                </a:cubicBezTo>
                <a:lnTo>
                  <a:pt x="3466545" y="185"/>
                </a:lnTo>
                <a:lnTo>
                  <a:pt x="994" y="1580018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89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4C859-7564-D840-A671-35E54AD86641}"/>
              </a:ext>
            </a:extLst>
          </p:cNvPr>
          <p:cNvSpPr txBox="1"/>
          <p:nvPr userDrawn="1"/>
        </p:nvSpPr>
        <p:spPr>
          <a:xfrm>
            <a:off x="255975" y="310187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pc="300" baseline="0" err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dlt.com</a:t>
            </a:r>
            <a:endParaRPr lang="en-US" sz="2000" b="1" i="1" spc="300" baseline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2F1F045-FCCA-7D47-BDF2-FB14395B793E}"/>
              </a:ext>
            </a:extLst>
          </p:cNvPr>
          <p:cNvSpPr txBox="1">
            <a:spLocks/>
          </p:cNvSpPr>
          <p:nvPr userDrawn="1"/>
        </p:nvSpPr>
        <p:spPr>
          <a:xfrm>
            <a:off x="619225" y="63005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DLT Confidential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2D45E1-F7E7-BC44-9D68-8A07F6C5B6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939346" y="6195570"/>
            <a:ext cx="997013" cy="4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6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9352"/>
            <a:ext cx="6172200" cy="4101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59352"/>
            <a:ext cx="3932237" cy="41096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C1A81E-3457-BB44-8666-FEB0084E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1" y="243127"/>
            <a:ext cx="10162573" cy="515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1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01478"/>
            <a:ext cx="6172200" cy="4159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01478"/>
            <a:ext cx="3932237" cy="41675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2F64DC-819C-E547-BAE3-725B09C1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1" y="243127"/>
            <a:ext cx="10162573" cy="515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699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6787" y="6257003"/>
            <a:ext cx="554255" cy="316870"/>
          </a:xfrm>
        </p:spPr>
        <p:txBody>
          <a:bodyPr/>
          <a:lstStyle/>
          <a:p>
            <a:fld id="{974425DF-3BA8-B14B-B17A-E99DC446F1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D44E2EB-4CCF-B141-94A5-98236ECD2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7711" y="1608881"/>
            <a:ext cx="3020993" cy="26285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A374D0-5185-D740-84C5-54B384C9E5D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854369" y="1608881"/>
            <a:ext cx="3020993" cy="26285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7EAC997-B343-E847-A478-E6779BF35EE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211027" y="1608881"/>
            <a:ext cx="3020993" cy="26285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0B325B-25BB-1449-A4CD-653C67F7B8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10425" y="4514127"/>
            <a:ext cx="3021013" cy="12732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8D00ECA-0EFD-C942-AC7F-B0803B06C7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54450" y="4514127"/>
            <a:ext cx="3021013" cy="12732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12E1808-2FD3-BD49-B76A-7B82D44AA0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8475" y="4514850"/>
            <a:ext cx="3021013" cy="12731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235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820809-04BA-5E49-BC64-7DB37170E6DF}"/>
              </a:ext>
            </a:extLst>
          </p:cNvPr>
          <p:cNvSpPr txBox="1">
            <a:spLocks/>
          </p:cNvSpPr>
          <p:nvPr userDrawn="1"/>
        </p:nvSpPr>
        <p:spPr>
          <a:xfrm>
            <a:off x="497711" y="243127"/>
            <a:ext cx="10162573" cy="515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>
                <a:latin typeface="+mj-lt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10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4E56CDB-546F-0949-A54B-3B759D452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93BDB-AD42-9241-99AA-B8006C20B4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9000">
                <a:srgbClr val="123C62">
                  <a:alpha val="61000"/>
                </a:srgbClr>
              </a:gs>
              <a:gs pos="7000">
                <a:schemeClr val="accent1">
                  <a:alpha val="80000"/>
                </a:schemeClr>
              </a:gs>
              <a:gs pos="75000">
                <a:schemeClr val="accent2">
                  <a:alpha val="6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11CB01F-FA14-4740-B535-5931AD086574}"/>
              </a:ext>
            </a:extLst>
          </p:cNvPr>
          <p:cNvSpPr/>
          <p:nvPr userDrawn="1"/>
        </p:nvSpPr>
        <p:spPr>
          <a:xfrm flipH="1" flipV="1">
            <a:off x="5787569" y="3874290"/>
            <a:ext cx="6404430" cy="2983710"/>
          </a:xfrm>
          <a:custGeom>
            <a:avLst/>
            <a:gdLst>
              <a:gd name="connsiteX0" fmla="*/ 1934 w 6404430"/>
              <a:gd name="connsiteY0" fmla="*/ 2983710 h 2983710"/>
              <a:gd name="connsiteX1" fmla="*/ 1838 w 6404430"/>
              <a:gd name="connsiteY1" fmla="*/ 6414 h 2983710"/>
              <a:gd name="connsiteX2" fmla="*/ 1801 w 6404430"/>
              <a:gd name="connsiteY2" fmla="*/ 0 h 2983710"/>
              <a:gd name="connsiteX3" fmla="*/ 6404430 w 6404430"/>
              <a:gd name="connsiteY3" fmla="*/ 0 h 298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4430" h="2983710">
                <a:moveTo>
                  <a:pt x="1934" y="2983710"/>
                </a:moveTo>
                <a:cubicBezTo>
                  <a:pt x="-3918" y="2187883"/>
                  <a:pt x="5751" y="867776"/>
                  <a:pt x="1838" y="6414"/>
                </a:cubicBezTo>
                <a:lnTo>
                  <a:pt x="1801" y="0"/>
                </a:lnTo>
                <a:lnTo>
                  <a:pt x="6404430" y="0"/>
                </a:lnTo>
                <a:close/>
              </a:path>
            </a:pathLst>
          </a:custGeom>
          <a:gradFill flip="none" rotWithShape="1">
            <a:gsLst>
              <a:gs pos="13000">
                <a:schemeClr val="accent4"/>
              </a:gs>
              <a:gs pos="96000">
                <a:schemeClr val="accent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19225" y="1611520"/>
            <a:ext cx="9144000" cy="1761647"/>
          </a:xfrm>
        </p:spPr>
        <p:txBody>
          <a:bodyPr anchor="b">
            <a:normAutofit/>
          </a:bodyPr>
          <a:lstStyle>
            <a:lvl1pPr algn="l">
              <a:defRPr sz="44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19225" y="3532620"/>
            <a:ext cx="9144000" cy="7100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2F1F045-FCCA-7D47-BDF2-FB14395B793E}"/>
              </a:ext>
            </a:extLst>
          </p:cNvPr>
          <p:cNvSpPr txBox="1">
            <a:spLocks/>
          </p:cNvSpPr>
          <p:nvPr userDrawn="1"/>
        </p:nvSpPr>
        <p:spPr>
          <a:xfrm>
            <a:off x="619225" y="63005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DLT Confidential </a:t>
            </a: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D7E10828-ED04-EA43-B7D4-8DE96B0A233F}"/>
              </a:ext>
            </a:extLst>
          </p:cNvPr>
          <p:cNvSpPr/>
          <p:nvPr userDrawn="1"/>
        </p:nvSpPr>
        <p:spPr>
          <a:xfrm>
            <a:off x="0" y="1"/>
            <a:ext cx="3466545" cy="1580018"/>
          </a:xfrm>
          <a:custGeom>
            <a:avLst/>
            <a:gdLst>
              <a:gd name="connsiteX0" fmla="*/ 0 w 3657600"/>
              <a:gd name="connsiteY0" fmla="*/ 1463040 h 1463040"/>
              <a:gd name="connsiteX1" fmla="*/ 1828800 w 3657600"/>
              <a:gd name="connsiteY1" fmla="*/ 0 h 1463040"/>
              <a:gd name="connsiteX2" fmla="*/ 3657600 w 3657600"/>
              <a:gd name="connsiteY2" fmla="*/ 1463040 h 1463040"/>
              <a:gd name="connsiteX3" fmla="*/ 0 w 3657600"/>
              <a:gd name="connsiteY3" fmla="*/ 1463040 h 1463040"/>
              <a:gd name="connsiteX0" fmla="*/ 9625 w 3667225"/>
              <a:gd name="connsiteY0" fmla="*/ 1280160 h 1280160"/>
              <a:gd name="connsiteX1" fmla="*/ 0 w 3667225"/>
              <a:gd name="connsiteY1" fmla="*/ 0 h 1280160"/>
              <a:gd name="connsiteX2" fmla="*/ 3667225 w 3667225"/>
              <a:gd name="connsiteY2" fmla="*/ 1280160 h 1280160"/>
              <a:gd name="connsiteX3" fmla="*/ 9625 w 3667225"/>
              <a:gd name="connsiteY3" fmla="*/ 1280160 h 1280160"/>
              <a:gd name="connsiteX0" fmla="*/ 818147 w 3667225"/>
              <a:gd name="connsiteY0" fmla="*/ 1309036 h 1309036"/>
              <a:gd name="connsiteX1" fmla="*/ 0 w 3667225"/>
              <a:gd name="connsiteY1" fmla="*/ 0 h 1309036"/>
              <a:gd name="connsiteX2" fmla="*/ 3667225 w 3667225"/>
              <a:gd name="connsiteY2" fmla="*/ 1280160 h 1309036"/>
              <a:gd name="connsiteX3" fmla="*/ 818147 w 3667225"/>
              <a:gd name="connsiteY3" fmla="*/ 1309036 h 1309036"/>
              <a:gd name="connsiteX0" fmla="*/ 426 w 3677277"/>
              <a:gd name="connsiteY0" fmla="*/ 1578543 h 1578543"/>
              <a:gd name="connsiteX1" fmla="*/ 10052 w 3677277"/>
              <a:gd name="connsiteY1" fmla="*/ 0 h 1578543"/>
              <a:gd name="connsiteX2" fmla="*/ 3677277 w 3677277"/>
              <a:gd name="connsiteY2" fmla="*/ 1280160 h 1578543"/>
              <a:gd name="connsiteX3" fmla="*/ 426 w 3677277"/>
              <a:gd name="connsiteY3" fmla="*/ 1578543 h 1578543"/>
              <a:gd name="connsiteX0" fmla="*/ 134374 w 3667225"/>
              <a:gd name="connsiteY0" fmla="*/ 1585743 h 1585743"/>
              <a:gd name="connsiteX1" fmla="*/ 0 w 3667225"/>
              <a:gd name="connsiteY1" fmla="*/ 0 h 1585743"/>
              <a:gd name="connsiteX2" fmla="*/ 3667225 w 3667225"/>
              <a:gd name="connsiteY2" fmla="*/ 1280160 h 1585743"/>
              <a:gd name="connsiteX3" fmla="*/ 134374 w 3667225"/>
              <a:gd name="connsiteY3" fmla="*/ 1585743 h 1585743"/>
              <a:gd name="connsiteX0" fmla="*/ 44374 w 3577225"/>
              <a:gd name="connsiteY0" fmla="*/ 1528143 h 1528143"/>
              <a:gd name="connsiteX1" fmla="*/ 0 w 3577225"/>
              <a:gd name="connsiteY1" fmla="*/ 0 h 1528143"/>
              <a:gd name="connsiteX2" fmla="*/ 3577225 w 3577225"/>
              <a:gd name="connsiteY2" fmla="*/ 1222560 h 1528143"/>
              <a:gd name="connsiteX3" fmla="*/ 44374 w 3577225"/>
              <a:gd name="connsiteY3" fmla="*/ 1528143 h 1528143"/>
              <a:gd name="connsiteX0" fmla="*/ 22774 w 3577225"/>
              <a:gd name="connsiteY0" fmla="*/ 1564143 h 1564143"/>
              <a:gd name="connsiteX1" fmla="*/ 0 w 3577225"/>
              <a:gd name="connsiteY1" fmla="*/ 0 h 1564143"/>
              <a:gd name="connsiteX2" fmla="*/ 3577225 w 3577225"/>
              <a:gd name="connsiteY2" fmla="*/ 1222560 h 1564143"/>
              <a:gd name="connsiteX3" fmla="*/ 22774 w 3577225"/>
              <a:gd name="connsiteY3" fmla="*/ 1564143 h 1564143"/>
              <a:gd name="connsiteX0" fmla="*/ 108499 w 3577225"/>
              <a:gd name="connsiteY0" fmla="*/ 1526043 h 1526043"/>
              <a:gd name="connsiteX1" fmla="*/ 0 w 3577225"/>
              <a:gd name="connsiteY1" fmla="*/ 0 h 1526043"/>
              <a:gd name="connsiteX2" fmla="*/ 3577225 w 3577225"/>
              <a:gd name="connsiteY2" fmla="*/ 1222560 h 1526043"/>
              <a:gd name="connsiteX3" fmla="*/ 108499 w 3577225"/>
              <a:gd name="connsiteY3" fmla="*/ 1526043 h 1526043"/>
              <a:gd name="connsiteX0" fmla="*/ 179 w 3611780"/>
              <a:gd name="connsiteY0" fmla="*/ 1621293 h 1621293"/>
              <a:gd name="connsiteX1" fmla="*/ 34555 w 3611780"/>
              <a:gd name="connsiteY1" fmla="*/ 0 h 1621293"/>
              <a:gd name="connsiteX2" fmla="*/ 3611780 w 3611780"/>
              <a:gd name="connsiteY2" fmla="*/ 1222560 h 1621293"/>
              <a:gd name="connsiteX3" fmla="*/ 179 w 3611780"/>
              <a:gd name="connsiteY3" fmla="*/ 1621293 h 1621293"/>
              <a:gd name="connsiteX0" fmla="*/ 111674 w 3577225"/>
              <a:gd name="connsiteY0" fmla="*/ 1573668 h 1573668"/>
              <a:gd name="connsiteX1" fmla="*/ 0 w 3577225"/>
              <a:gd name="connsiteY1" fmla="*/ 0 h 1573668"/>
              <a:gd name="connsiteX2" fmla="*/ 3577225 w 3577225"/>
              <a:gd name="connsiteY2" fmla="*/ 1222560 h 1573668"/>
              <a:gd name="connsiteX3" fmla="*/ 111674 w 3577225"/>
              <a:gd name="connsiteY3" fmla="*/ 1573668 h 1573668"/>
              <a:gd name="connsiteX0" fmla="*/ 700 w 3580551"/>
              <a:gd name="connsiteY0" fmla="*/ 1576843 h 1576843"/>
              <a:gd name="connsiteX1" fmla="*/ 3326 w 3580551"/>
              <a:gd name="connsiteY1" fmla="*/ 0 h 1576843"/>
              <a:gd name="connsiteX2" fmla="*/ 3580551 w 3580551"/>
              <a:gd name="connsiteY2" fmla="*/ 1222560 h 1576843"/>
              <a:gd name="connsiteX3" fmla="*/ 700 w 3580551"/>
              <a:gd name="connsiteY3" fmla="*/ 1576843 h 1576843"/>
              <a:gd name="connsiteX0" fmla="*/ 700 w 3469426"/>
              <a:gd name="connsiteY0" fmla="*/ 1576843 h 1576843"/>
              <a:gd name="connsiteX1" fmla="*/ 3326 w 3469426"/>
              <a:gd name="connsiteY1" fmla="*/ 0 h 1576843"/>
              <a:gd name="connsiteX2" fmla="*/ 3469426 w 3469426"/>
              <a:gd name="connsiteY2" fmla="*/ 185 h 1576843"/>
              <a:gd name="connsiteX3" fmla="*/ 700 w 3469426"/>
              <a:gd name="connsiteY3" fmla="*/ 1576843 h 1576843"/>
              <a:gd name="connsiteX0" fmla="*/ 700 w 3107476"/>
              <a:gd name="connsiteY0" fmla="*/ 1576843 h 1576843"/>
              <a:gd name="connsiteX1" fmla="*/ 3326 w 3107476"/>
              <a:gd name="connsiteY1" fmla="*/ 0 h 1576843"/>
              <a:gd name="connsiteX2" fmla="*/ 3107476 w 3107476"/>
              <a:gd name="connsiteY2" fmla="*/ 63685 h 1576843"/>
              <a:gd name="connsiteX3" fmla="*/ 700 w 3107476"/>
              <a:gd name="connsiteY3" fmla="*/ 1576843 h 1576843"/>
              <a:gd name="connsiteX0" fmla="*/ 700 w 3469426"/>
              <a:gd name="connsiteY0" fmla="*/ 1576843 h 1576843"/>
              <a:gd name="connsiteX1" fmla="*/ 3326 w 3469426"/>
              <a:gd name="connsiteY1" fmla="*/ 0 h 1576843"/>
              <a:gd name="connsiteX2" fmla="*/ 3469426 w 3469426"/>
              <a:gd name="connsiteY2" fmla="*/ 185 h 1576843"/>
              <a:gd name="connsiteX3" fmla="*/ 700 w 3469426"/>
              <a:gd name="connsiteY3" fmla="*/ 1576843 h 1576843"/>
              <a:gd name="connsiteX0" fmla="*/ 67224 w 3466100"/>
              <a:gd name="connsiteY0" fmla="*/ 1576843 h 1576843"/>
              <a:gd name="connsiteX1" fmla="*/ 0 w 3466100"/>
              <a:gd name="connsiteY1" fmla="*/ 0 h 1576843"/>
              <a:gd name="connsiteX2" fmla="*/ 3466100 w 3466100"/>
              <a:gd name="connsiteY2" fmla="*/ 185 h 1576843"/>
              <a:gd name="connsiteX3" fmla="*/ 67224 w 3466100"/>
              <a:gd name="connsiteY3" fmla="*/ 1576843 h 1576843"/>
              <a:gd name="connsiteX0" fmla="*/ 994 w 3466545"/>
              <a:gd name="connsiteY0" fmla="*/ 1580018 h 1580018"/>
              <a:gd name="connsiteX1" fmla="*/ 445 w 3466545"/>
              <a:gd name="connsiteY1" fmla="*/ 0 h 1580018"/>
              <a:gd name="connsiteX2" fmla="*/ 3466545 w 3466545"/>
              <a:gd name="connsiteY2" fmla="*/ 185 h 1580018"/>
              <a:gd name="connsiteX3" fmla="*/ 994 w 3466545"/>
              <a:gd name="connsiteY3" fmla="*/ 1580018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545" h="1580018">
                <a:moveTo>
                  <a:pt x="994" y="1580018"/>
                </a:moveTo>
                <a:cubicBezTo>
                  <a:pt x="-2214" y="1153298"/>
                  <a:pt x="3653" y="426720"/>
                  <a:pt x="445" y="0"/>
                </a:cubicBezTo>
                <a:lnTo>
                  <a:pt x="3466545" y="185"/>
                </a:lnTo>
                <a:lnTo>
                  <a:pt x="994" y="1580018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89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4A153-2374-474B-9407-7AE3FE2BA029}"/>
              </a:ext>
            </a:extLst>
          </p:cNvPr>
          <p:cNvSpPr txBox="1"/>
          <p:nvPr userDrawn="1"/>
        </p:nvSpPr>
        <p:spPr>
          <a:xfrm>
            <a:off x="255975" y="310187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pc="300" baseline="0" err="1">
                <a:solidFill>
                  <a:schemeClr val="bg1"/>
                </a:solidFill>
                <a:latin typeface="Corbel" panose="020B0503020204020204" pitchFamily="34" charset="0"/>
                <a:ea typeface="Arial" charset="0"/>
                <a:cs typeface="Arial" charset="0"/>
              </a:rPr>
              <a:t>dlt.com</a:t>
            </a:r>
            <a:endParaRPr lang="en-US" sz="2000" b="1" i="1" spc="300" baseline="0">
              <a:solidFill>
                <a:schemeClr val="bg1"/>
              </a:solidFill>
              <a:latin typeface="Corbel" panose="020B0503020204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B127D2E-4C4B-B842-BA57-CB3EBA6E4AE4}"/>
              </a:ext>
            </a:extLst>
          </p:cNvPr>
          <p:cNvSpPr/>
          <p:nvPr userDrawn="1"/>
        </p:nvSpPr>
        <p:spPr>
          <a:xfrm flipH="1" flipV="1">
            <a:off x="5970027" y="3959294"/>
            <a:ext cx="6221973" cy="2898706"/>
          </a:xfrm>
          <a:custGeom>
            <a:avLst/>
            <a:gdLst>
              <a:gd name="connsiteX0" fmla="*/ 1882 w 6221973"/>
              <a:gd name="connsiteY0" fmla="*/ 2898706 h 2898706"/>
              <a:gd name="connsiteX1" fmla="*/ 1789 w 6221973"/>
              <a:gd name="connsiteY1" fmla="*/ 1927 h 2898706"/>
              <a:gd name="connsiteX2" fmla="*/ 1777 w 6221973"/>
              <a:gd name="connsiteY2" fmla="*/ 0 h 2898706"/>
              <a:gd name="connsiteX3" fmla="*/ 6221973 w 6221973"/>
              <a:gd name="connsiteY3" fmla="*/ 0 h 289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1973" h="2898706">
                <a:moveTo>
                  <a:pt x="1882" y="2898706"/>
                </a:moveTo>
                <a:cubicBezTo>
                  <a:pt x="-3812" y="2124401"/>
                  <a:pt x="5595" y="839995"/>
                  <a:pt x="1789" y="1927"/>
                </a:cubicBezTo>
                <a:lnTo>
                  <a:pt x="1777" y="0"/>
                </a:lnTo>
                <a:lnTo>
                  <a:pt x="62219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538F18-E726-DF4C-A0A5-A98A94399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75394" y="5602759"/>
            <a:ext cx="2037220" cy="8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5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lient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B141D49-90A6-1747-B433-04AAC6D66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5A48B1-48BF-E848-BFD5-CC31D4388C3A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51000">
                <a:srgbClr val="123C62">
                  <a:alpha val="64000"/>
                </a:srgbClr>
              </a:gs>
              <a:gs pos="2000">
                <a:schemeClr val="accent1"/>
              </a:gs>
              <a:gs pos="85000">
                <a:schemeClr val="accent2">
                  <a:alpha val="6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2DA8C8E-2574-4C47-A79E-D7F4AA4A3486}"/>
              </a:ext>
            </a:extLst>
          </p:cNvPr>
          <p:cNvSpPr/>
          <p:nvPr userDrawn="1"/>
        </p:nvSpPr>
        <p:spPr>
          <a:xfrm>
            <a:off x="-446" y="1"/>
            <a:ext cx="3466545" cy="1580018"/>
          </a:xfrm>
          <a:custGeom>
            <a:avLst/>
            <a:gdLst>
              <a:gd name="connsiteX0" fmla="*/ 0 w 3657600"/>
              <a:gd name="connsiteY0" fmla="*/ 1463040 h 1463040"/>
              <a:gd name="connsiteX1" fmla="*/ 1828800 w 3657600"/>
              <a:gd name="connsiteY1" fmla="*/ 0 h 1463040"/>
              <a:gd name="connsiteX2" fmla="*/ 3657600 w 3657600"/>
              <a:gd name="connsiteY2" fmla="*/ 1463040 h 1463040"/>
              <a:gd name="connsiteX3" fmla="*/ 0 w 3657600"/>
              <a:gd name="connsiteY3" fmla="*/ 1463040 h 1463040"/>
              <a:gd name="connsiteX0" fmla="*/ 9625 w 3667225"/>
              <a:gd name="connsiteY0" fmla="*/ 1280160 h 1280160"/>
              <a:gd name="connsiteX1" fmla="*/ 0 w 3667225"/>
              <a:gd name="connsiteY1" fmla="*/ 0 h 1280160"/>
              <a:gd name="connsiteX2" fmla="*/ 3667225 w 3667225"/>
              <a:gd name="connsiteY2" fmla="*/ 1280160 h 1280160"/>
              <a:gd name="connsiteX3" fmla="*/ 9625 w 3667225"/>
              <a:gd name="connsiteY3" fmla="*/ 1280160 h 1280160"/>
              <a:gd name="connsiteX0" fmla="*/ 818147 w 3667225"/>
              <a:gd name="connsiteY0" fmla="*/ 1309036 h 1309036"/>
              <a:gd name="connsiteX1" fmla="*/ 0 w 3667225"/>
              <a:gd name="connsiteY1" fmla="*/ 0 h 1309036"/>
              <a:gd name="connsiteX2" fmla="*/ 3667225 w 3667225"/>
              <a:gd name="connsiteY2" fmla="*/ 1280160 h 1309036"/>
              <a:gd name="connsiteX3" fmla="*/ 818147 w 3667225"/>
              <a:gd name="connsiteY3" fmla="*/ 1309036 h 1309036"/>
              <a:gd name="connsiteX0" fmla="*/ 426 w 3677277"/>
              <a:gd name="connsiteY0" fmla="*/ 1578543 h 1578543"/>
              <a:gd name="connsiteX1" fmla="*/ 10052 w 3677277"/>
              <a:gd name="connsiteY1" fmla="*/ 0 h 1578543"/>
              <a:gd name="connsiteX2" fmla="*/ 3677277 w 3677277"/>
              <a:gd name="connsiteY2" fmla="*/ 1280160 h 1578543"/>
              <a:gd name="connsiteX3" fmla="*/ 426 w 3677277"/>
              <a:gd name="connsiteY3" fmla="*/ 1578543 h 1578543"/>
              <a:gd name="connsiteX0" fmla="*/ 134374 w 3667225"/>
              <a:gd name="connsiteY0" fmla="*/ 1585743 h 1585743"/>
              <a:gd name="connsiteX1" fmla="*/ 0 w 3667225"/>
              <a:gd name="connsiteY1" fmla="*/ 0 h 1585743"/>
              <a:gd name="connsiteX2" fmla="*/ 3667225 w 3667225"/>
              <a:gd name="connsiteY2" fmla="*/ 1280160 h 1585743"/>
              <a:gd name="connsiteX3" fmla="*/ 134374 w 3667225"/>
              <a:gd name="connsiteY3" fmla="*/ 1585743 h 1585743"/>
              <a:gd name="connsiteX0" fmla="*/ 44374 w 3577225"/>
              <a:gd name="connsiteY0" fmla="*/ 1528143 h 1528143"/>
              <a:gd name="connsiteX1" fmla="*/ 0 w 3577225"/>
              <a:gd name="connsiteY1" fmla="*/ 0 h 1528143"/>
              <a:gd name="connsiteX2" fmla="*/ 3577225 w 3577225"/>
              <a:gd name="connsiteY2" fmla="*/ 1222560 h 1528143"/>
              <a:gd name="connsiteX3" fmla="*/ 44374 w 3577225"/>
              <a:gd name="connsiteY3" fmla="*/ 1528143 h 1528143"/>
              <a:gd name="connsiteX0" fmla="*/ 22774 w 3577225"/>
              <a:gd name="connsiteY0" fmla="*/ 1564143 h 1564143"/>
              <a:gd name="connsiteX1" fmla="*/ 0 w 3577225"/>
              <a:gd name="connsiteY1" fmla="*/ 0 h 1564143"/>
              <a:gd name="connsiteX2" fmla="*/ 3577225 w 3577225"/>
              <a:gd name="connsiteY2" fmla="*/ 1222560 h 1564143"/>
              <a:gd name="connsiteX3" fmla="*/ 22774 w 3577225"/>
              <a:gd name="connsiteY3" fmla="*/ 1564143 h 1564143"/>
              <a:gd name="connsiteX0" fmla="*/ 108499 w 3577225"/>
              <a:gd name="connsiteY0" fmla="*/ 1526043 h 1526043"/>
              <a:gd name="connsiteX1" fmla="*/ 0 w 3577225"/>
              <a:gd name="connsiteY1" fmla="*/ 0 h 1526043"/>
              <a:gd name="connsiteX2" fmla="*/ 3577225 w 3577225"/>
              <a:gd name="connsiteY2" fmla="*/ 1222560 h 1526043"/>
              <a:gd name="connsiteX3" fmla="*/ 108499 w 3577225"/>
              <a:gd name="connsiteY3" fmla="*/ 1526043 h 1526043"/>
              <a:gd name="connsiteX0" fmla="*/ 179 w 3611780"/>
              <a:gd name="connsiteY0" fmla="*/ 1621293 h 1621293"/>
              <a:gd name="connsiteX1" fmla="*/ 34555 w 3611780"/>
              <a:gd name="connsiteY1" fmla="*/ 0 h 1621293"/>
              <a:gd name="connsiteX2" fmla="*/ 3611780 w 3611780"/>
              <a:gd name="connsiteY2" fmla="*/ 1222560 h 1621293"/>
              <a:gd name="connsiteX3" fmla="*/ 179 w 3611780"/>
              <a:gd name="connsiteY3" fmla="*/ 1621293 h 1621293"/>
              <a:gd name="connsiteX0" fmla="*/ 111674 w 3577225"/>
              <a:gd name="connsiteY0" fmla="*/ 1573668 h 1573668"/>
              <a:gd name="connsiteX1" fmla="*/ 0 w 3577225"/>
              <a:gd name="connsiteY1" fmla="*/ 0 h 1573668"/>
              <a:gd name="connsiteX2" fmla="*/ 3577225 w 3577225"/>
              <a:gd name="connsiteY2" fmla="*/ 1222560 h 1573668"/>
              <a:gd name="connsiteX3" fmla="*/ 111674 w 3577225"/>
              <a:gd name="connsiteY3" fmla="*/ 1573668 h 1573668"/>
              <a:gd name="connsiteX0" fmla="*/ 700 w 3580551"/>
              <a:gd name="connsiteY0" fmla="*/ 1576843 h 1576843"/>
              <a:gd name="connsiteX1" fmla="*/ 3326 w 3580551"/>
              <a:gd name="connsiteY1" fmla="*/ 0 h 1576843"/>
              <a:gd name="connsiteX2" fmla="*/ 3580551 w 3580551"/>
              <a:gd name="connsiteY2" fmla="*/ 1222560 h 1576843"/>
              <a:gd name="connsiteX3" fmla="*/ 700 w 3580551"/>
              <a:gd name="connsiteY3" fmla="*/ 1576843 h 1576843"/>
              <a:gd name="connsiteX0" fmla="*/ 700 w 3469426"/>
              <a:gd name="connsiteY0" fmla="*/ 1576843 h 1576843"/>
              <a:gd name="connsiteX1" fmla="*/ 3326 w 3469426"/>
              <a:gd name="connsiteY1" fmla="*/ 0 h 1576843"/>
              <a:gd name="connsiteX2" fmla="*/ 3469426 w 3469426"/>
              <a:gd name="connsiteY2" fmla="*/ 185 h 1576843"/>
              <a:gd name="connsiteX3" fmla="*/ 700 w 3469426"/>
              <a:gd name="connsiteY3" fmla="*/ 1576843 h 1576843"/>
              <a:gd name="connsiteX0" fmla="*/ 700 w 3107476"/>
              <a:gd name="connsiteY0" fmla="*/ 1576843 h 1576843"/>
              <a:gd name="connsiteX1" fmla="*/ 3326 w 3107476"/>
              <a:gd name="connsiteY1" fmla="*/ 0 h 1576843"/>
              <a:gd name="connsiteX2" fmla="*/ 3107476 w 3107476"/>
              <a:gd name="connsiteY2" fmla="*/ 63685 h 1576843"/>
              <a:gd name="connsiteX3" fmla="*/ 700 w 3107476"/>
              <a:gd name="connsiteY3" fmla="*/ 1576843 h 1576843"/>
              <a:gd name="connsiteX0" fmla="*/ 700 w 3469426"/>
              <a:gd name="connsiteY0" fmla="*/ 1576843 h 1576843"/>
              <a:gd name="connsiteX1" fmla="*/ 3326 w 3469426"/>
              <a:gd name="connsiteY1" fmla="*/ 0 h 1576843"/>
              <a:gd name="connsiteX2" fmla="*/ 3469426 w 3469426"/>
              <a:gd name="connsiteY2" fmla="*/ 185 h 1576843"/>
              <a:gd name="connsiteX3" fmla="*/ 700 w 3469426"/>
              <a:gd name="connsiteY3" fmla="*/ 1576843 h 1576843"/>
              <a:gd name="connsiteX0" fmla="*/ 67224 w 3466100"/>
              <a:gd name="connsiteY0" fmla="*/ 1576843 h 1576843"/>
              <a:gd name="connsiteX1" fmla="*/ 0 w 3466100"/>
              <a:gd name="connsiteY1" fmla="*/ 0 h 1576843"/>
              <a:gd name="connsiteX2" fmla="*/ 3466100 w 3466100"/>
              <a:gd name="connsiteY2" fmla="*/ 185 h 1576843"/>
              <a:gd name="connsiteX3" fmla="*/ 67224 w 3466100"/>
              <a:gd name="connsiteY3" fmla="*/ 1576843 h 1576843"/>
              <a:gd name="connsiteX0" fmla="*/ 994 w 3466545"/>
              <a:gd name="connsiteY0" fmla="*/ 1580018 h 1580018"/>
              <a:gd name="connsiteX1" fmla="*/ 445 w 3466545"/>
              <a:gd name="connsiteY1" fmla="*/ 0 h 1580018"/>
              <a:gd name="connsiteX2" fmla="*/ 3466545 w 3466545"/>
              <a:gd name="connsiteY2" fmla="*/ 185 h 1580018"/>
              <a:gd name="connsiteX3" fmla="*/ 994 w 3466545"/>
              <a:gd name="connsiteY3" fmla="*/ 1580018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545" h="1580018">
                <a:moveTo>
                  <a:pt x="994" y="1580018"/>
                </a:moveTo>
                <a:cubicBezTo>
                  <a:pt x="-2214" y="1153298"/>
                  <a:pt x="3653" y="426720"/>
                  <a:pt x="445" y="0"/>
                </a:cubicBezTo>
                <a:lnTo>
                  <a:pt x="3466545" y="185"/>
                </a:lnTo>
                <a:lnTo>
                  <a:pt x="994" y="1580018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89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4C859-7564-D840-A671-35E54AD86641}"/>
              </a:ext>
            </a:extLst>
          </p:cNvPr>
          <p:cNvSpPr txBox="1"/>
          <p:nvPr userDrawn="1"/>
        </p:nvSpPr>
        <p:spPr>
          <a:xfrm>
            <a:off x="255975" y="310187"/>
            <a:ext cx="2226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pc="300" baseline="0" err="1">
                <a:solidFill>
                  <a:schemeClr val="bg1"/>
                </a:solidFill>
                <a:latin typeface="Corbel" panose="020B0503020204020204" pitchFamily="34" charset="0"/>
                <a:ea typeface="Arial" charset="0"/>
                <a:cs typeface="Arial" charset="0"/>
              </a:rPr>
              <a:t>dlt.com</a:t>
            </a:r>
            <a:endParaRPr lang="en-US" sz="2000" b="1" i="1" spc="300" baseline="0">
              <a:solidFill>
                <a:schemeClr val="bg1"/>
              </a:solidFill>
              <a:latin typeface="Corbel" panose="020B0503020204020204" pitchFamily="34" charset="0"/>
              <a:ea typeface="Arial" charset="0"/>
              <a:cs typeface="Arial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40FE51A-D7B3-A84B-9D07-412316E4B4CF}"/>
              </a:ext>
            </a:extLst>
          </p:cNvPr>
          <p:cNvSpPr txBox="1">
            <a:spLocks/>
          </p:cNvSpPr>
          <p:nvPr userDrawn="1"/>
        </p:nvSpPr>
        <p:spPr>
          <a:xfrm>
            <a:off x="619225" y="63005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E8CC155-16FA-5E42-BEEB-59EF384CA2E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9225" y="2027583"/>
            <a:ext cx="9144000" cy="1482379"/>
          </a:xfrm>
        </p:spPr>
        <p:txBody>
          <a:bodyPr anchor="b">
            <a:normAutofit/>
          </a:bodyPr>
          <a:lstStyle>
            <a:lvl1pPr algn="l">
              <a:defRPr sz="4400" b="0" i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FB2FF9-0FF5-274F-AB97-FE10B7F84DE5}"/>
              </a:ext>
            </a:extLst>
          </p:cNvPr>
          <p:cNvGrpSpPr/>
          <p:nvPr userDrawn="1"/>
        </p:nvGrpSpPr>
        <p:grpSpPr>
          <a:xfrm>
            <a:off x="-446" y="3825776"/>
            <a:ext cx="4381950" cy="1580020"/>
            <a:chOff x="4977950" y="3825776"/>
            <a:chExt cx="4381950" cy="1580020"/>
          </a:xfrm>
        </p:grpSpPr>
        <p:sp>
          <p:nvSpPr>
            <p:cNvPr id="2" name="Snip Single Corner Rectangle 1">
              <a:extLst>
                <a:ext uri="{FF2B5EF4-FFF2-40B4-BE49-F238E27FC236}">
                  <a16:creationId xmlns:a16="http://schemas.microsoft.com/office/drawing/2014/main" id="{0A7F39D7-06B0-A941-9880-14B5D1C88D05}"/>
                </a:ext>
              </a:extLst>
            </p:cNvPr>
            <p:cNvSpPr/>
            <p:nvPr userDrawn="1"/>
          </p:nvSpPr>
          <p:spPr>
            <a:xfrm flipV="1">
              <a:off x="4977952" y="3825778"/>
              <a:ext cx="4381948" cy="1580018"/>
            </a:xfrm>
            <a:prstGeom prst="snip1Rect">
              <a:avLst>
                <a:gd name="adj" fmla="val 449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8C3508-499C-0A4B-BA05-38B2EAF9F1A6}"/>
                </a:ext>
              </a:extLst>
            </p:cNvPr>
            <p:cNvSpPr/>
            <p:nvPr userDrawn="1"/>
          </p:nvSpPr>
          <p:spPr>
            <a:xfrm>
              <a:off x="4977950" y="3825777"/>
              <a:ext cx="4381948" cy="3519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B990A2-D489-C943-A5FA-57C881777787}"/>
                </a:ext>
              </a:extLst>
            </p:cNvPr>
            <p:cNvSpPr txBox="1"/>
            <p:nvPr userDrawn="1"/>
          </p:nvSpPr>
          <p:spPr>
            <a:xfrm>
              <a:off x="5781557" y="3825776"/>
              <a:ext cx="277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pc="300">
                  <a:solidFill>
                    <a:schemeClr val="bg1"/>
                  </a:solidFill>
                </a:rPr>
                <a:t>PRESENTATION FOR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677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54465E-3CC6-604A-AE0E-3963145E7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9906B4-243E-614E-92AB-3BAB2873DB9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51000">
                <a:srgbClr val="123C62">
                  <a:alpha val="64000"/>
                </a:srgbClr>
              </a:gs>
              <a:gs pos="2000">
                <a:schemeClr val="accent1"/>
              </a:gs>
              <a:gs pos="85000">
                <a:schemeClr val="accent2">
                  <a:alpha val="6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543793" y="1908313"/>
            <a:ext cx="9144000" cy="1601649"/>
          </a:xfrm>
        </p:spPr>
        <p:txBody>
          <a:bodyPr anchor="b">
            <a:normAutofit/>
          </a:bodyPr>
          <a:lstStyle>
            <a:lvl1pPr algn="ctr">
              <a:defRPr sz="4400" b="0" i="1" cap="all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43793" y="3669415"/>
            <a:ext cx="9144000" cy="71008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2DA8C8E-2574-4C47-A79E-D7F4AA4A3486}"/>
              </a:ext>
            </a:extLst>
          </p:cNvPr>
          <p:cNvSpPr/>
          <p:nvPr userDrawn="1"/>
        </p:nvSpPr>
        <p:spPr>
          <a:xfrm>
            <a:off x="-445" y="1"/>
            <a:ext cx="1544238" cy="703849"/>
          </a:xfrm>
          <a:custGeom>
            <a:avLst/>
            <a:gdLst>
              <a:gd name="connsiteX0" fmla="*/ 0 w 3657600"/>
              <a:gd name="connsiteY0" fmla="*/ 1463040 h 1463040"/>
              <a:gd name="connsiteX1" fmla="*/ 1828800 w 3657600"/>
              <a:gd name="connsiteY1" fmla="*/ 0 h 1463040"/>
              <a:gd name="connsiteX2" fmla="*/ 3657600 w 3657600"/>
              <a:gd name="connsiteY2" fmla="*/ 1463040 h 1463040"/>
              <a:gd name="connsiteX3" fmla="*/ 0 w 3657600"/>
              <a:gd name="connsiteY3" fmla="*/ 1463040 h 1463040"/>
              <a:gd name="connsiteX0" fmla="*/ 9625 w 3667225"/>
              <a:gd name="connsiteY0" fmla="*/ 1280160 h 1280160"/>
              <a:gd name="connsiteX1" fmla="*/ 0 w 3667225"/>
              <a:gd name="connsiteY1" fmla="*/ 0 h 1280160"/>
              <a:gd name="connsiteX2" fmla="*/ 3667225 w 3667225"/>
              <a:gd name="connsiteY2" fmla="*/ 1280160 h 1280160"/>
              <a:gd name="connsiteX3" fmla="*/ 9625 w 3667225"/>
              <a:gd name="connsiteY3" fmla="*/ 1280160 h 1280160"/>
              <a:gd name="connsiteX0" fmla="*/ 818147 w 3667225"/>
              <a:gd name="connsiteY0" fmla="*/ 1309036 h 1309036"/>
              <a:gd name="connsiteX1" fmla="*/ 0 w 3667225"/>
              <a:gd name="connsiteY1" fmla="*/ 0 h 1309036"/>
              <a:gd name="connsiteX2" fmla="*/ 3667225 w 3667225"/>
              <a:gd name="connsiteY2" fmla="*/ 1280160 h 1309036"/>
              <a:gd name="connsiteX3" fmla="*/ 818147 w 3667225"/>
              <a:gd name="connsiteY3" fmla="*/ 1309036 h 1309036"/>
              <a:gd name="connsiteX0" fmla="*/ 426 w 3677277"/>
              <a:gd name="connsiteY0" fmla="*/ 1578543 h 1578543"/>
              <a:gd name="connsiteX1" fmla="*/ 10052 w 3677277"/>
              <a:gd name="connsiteY1" fmla="*/ 0 h 1578543"/>
              <a:gd name="connsiteX2" fmla="*/ 3677277 w 3677277"/>
              <a:gd name="connsiteY2" fmla="*/ 1280160 h 1578543"/>
              <a:gd name="connsiteX3" fmla="*/ 426 w 3677277"/>
              <a:gd name="connsiteY3" fmla="*/ 1578543 h 1578543"/>
              <a:gd name="connsiteX0" fmla="*/ 134374 w 3667225"/>
              <a:gd name="connsiteY0" fmla="*/ 1585743 h 1585743"/>
              <a:gd name="connsiteX1" fmla="*/ 0 w 3667225"/>
              <a:gd name="connsiteY1" fmla="*/ 0 h 1585743"/>
              <a:gd name="connsiteX2" fmla="*/ 3667225 w 3667225"/>
              <a:gd name="connsiteY2" fmla="*/ 1280160 h 1585743"/>
              <a:gd name="connsiteX3" fmla="*/ 134374 w 3667225"/>
              <a:gd name="connsiteY3" fmla="*/ 1585743 h 1585743"/>
              <a:gd name="connsiteX0" fmla="*/ 44374 w 3577225"/>
              <a:gd name="connsiteY0" fmla="*/ 1528143 h 1528143"/>
              <a:gd name="connsiteX1" fmla="*/ 0 w 3577225"/>
              <a:gd name="connsiteY1" fmla="*/ 0 h 1528143"/>
              <a:gd name="connsiteX2" fmla="*/ 3577225 w 3577225"/>
              <a:gd name="connsiteY2" fmla="*/ 1222560 h 1528143"/>
              <a:gd name="connsiteX3" fmla="*/ 44374 w 3577225"/>
              <a:gd name="connsiteY3" fmla="*/ 1528143 h 1528143"/>
              <a:gd name="connsiteX0" fmla="*/ 22774 w 3577225"/>
              <a:gd name="connsiteY0" fmla="*/ 1564143 h 1564143"/>
              <a:gd name="connsiteX1" fmla="*/ 0 w 3577225"/>
              <a:gd name="connsiteY1" fmla="*/ 0 h 1564143"/>
              <a:gd name="connsiteX2" fmla="*/ 3577225 w 3577225"/>
              <a:gd name="connsiteY2" fmla="*/ 1222560 h 1564143"/>
              <a:gd name="connsiteX3" fmla="*/ 22774 w 3577225"/>
              <a:gd name="connsiteY3" fmla="*/ 1564143 h 1564143"/>
              <a:gd name="connsiteX0" fmla="*/ 108499 w 3577225"/>
              <a:gd name="connsiteY0" fmla="*/ 1526043 h 1526043"/>
              <a:gd name="connsiteX1" fmla="*/ 0 w 3577225"/>
              <a:gd name="connsiteY1" fmla="*/ 0 h 1526043"/>
              <a:gd name="connsiteX2" fmla="*/ 3577225 w 3577225"/>
              <a:gd name="connsiteY2" fmla="*/ 1222560 h 1526043"/>
              <a:gd name="connsiteX3" fmla="*/ 108499 w 3577225"/>
              <a:gd name="connsiteY3" fmla="*/ 1526043 h 1526043"/>
              <a:gd name="connsiteX0" fmla="*/ 179 w 3611780"/>
              <a:gd name="connsiteY0" fmla="*/ 1621293 h 1621293"/>
              <a:gd name="connsiteX1" fmla="*/ 34555 w 3611780"/>
              <a:gd name="connsiteY1" fmla="*/ 0 h 1621293"/>
              <a:gd name="connsiteX2" fmla="*/ 3611780 w 3611780"/>
              <a:gd name="connsiteY2" fmla="*/ 1222560 h 1621293"/>
              <a:gd name="connsiteX3" fmla="*/ 179 w 3611780"/>
              <a:gd name="connsiteY3" fmla="*/ 1621293 h 1621293"/>
              <a:gd name="connsiteX0" fmla="*/ 111674 w 3577225"/>
              <a:gd name="connsiteY0" fmla="*/ 1573668 h 1573668"/>
              <a:gd name="connsiteX1" fmla="*/ 0 w 3577225"/>
              <a:gd name="connsiteY1" fmla="*/ 0 h 1573668"/>
              <a:gd name="connsiteX2" fmla="*/ 3577225 w 3577225"/>
              <a:gd name="connsiteY2" fmla="*/ 1222560 h 1573668"/>
              <a:gd name="connsiteX3" fmla="*/ 111674 w 3577225"/>
              <a:gd name="connsiteY3" fmla="*/ 1573668 h 1573668"/>
              <a:gd name="connsiteX0" fmla="*/ 700 w 3580551"/>
              <a:gd name="connsiteY0" fmla="*/ 1576843 h 1576843"/>
              <a:gd name="connsiteX1" fmla="*/ 3326 w 3580551"/>
              <a:gd name="connsiteY1" fmla="*/ 0 h 1576843"/>
              <a:gd name="connsiteX2" fmla="*/ 3580551 w 3580551"/>
              <a:gd name="connsiteY2" fmla="*/ 1222560 h 1576843"/>
              <a:gd name="connsiteX3" fmla="*/ 700 w 3580551"/>
              <a:gd name="connsiteY3" fmla="*/ 1576843 h 1576843"/>
              <a:gd name="connsiteX0" fmla="*/ 700 w 3469426"/>
              <a:gd name="connsiteY0" fmla="*/ 1576843 h 1576843"/>
              <a:gd name="connsiteX1" fmla="*/ 3326 w 3469426"/>
              <a:gd name="connsiteY1" fmla="*/ 0 h 1576843"/>
              <a:gd name="connsiteX2" fmla="*/ 3469426 w 3469426"/>
              <a:gd name="connsiteY2" fmla="*/ 185 h 1576843"/>
              <a:gd name="connsiteX3" fmla="*/ 700 w 3469426"/>
              <a:gd name="connsiteY3" fmla="*/ 1576843 h 1576843"/>
              <a:gd name="connsiteX0" fmla="*/ 700 w 3107476"/>
              <a:gd name="connsiteY0" fmla="*/ 1576843 h 1576843"/>
              <a:gd name="connsiteX1" fmla="*/ 3326 w 3107476"/>
              <a:gd name="connsiteY1" fmla="*/ 0 h 1576843"/>
              <a:gd name="connsiteX2" fmla="*/ 3107476 w 3107476"/>
              <a:gd name="connsiteY2" fmla="*/ 63685 h 1576843"/>
              <a:gd name="connsiteX3" fmla="*/ 700 w 3107476"/>
              <a:gd name="connsiteY3" fmla="*/ 1576843 h 1576843"/>
              <a:gd name="connsiteX0" fmla="*/ 700 w 3469426"/>
              <a:gd name="connsiteY0" fmla="*/ 1576843 h 1576843"/>
              <a:gd name="connsiteX1" fmla="*/ 3326 w 3469426"/>
              <a:gd name="connsiteY1" fmla="*/ 0 h 1576843"/>
              <a:gd name="connsiteX2" fmla="*/ 3469426 w 3469426"/>
              <a:gd name="connsiteY2" fmla="*/ 185 h 1576843"/>
              <a:gd name="connsiteX3" fmla="*/ 700 w 3469426"/>
              <a:gd name="connsiteY3" fmla="*/ 1576843 h 1576843"/>
              <a:gd name="connsiteX0" fmla="*/ 67224 w 3466100"/>
              <a:gd name="connsiteY0" fmla="*/ 1576843 h 1576843"/>
              <a:gd name="connsiteX1" fmla="*/ 0 w 3466100"/>
              <a:gd name="connsiteY1" fmla="*/ 0 h 1576843"/>
              <a:gd name="connsiteX2" fmla="*/ 3466100 w 3466100"/>
              <a:gd name="connsiteY2" fmla="*/ 185 h 1576843"/>
              <a:gd name="connsiteX3" fmla="*/ 67224 w 3466100"/>
              <a:gd name="connsiteY3" fmla="*/ 1576843 h 1576843"/>
              <a:gd name="connsiteX0" fmla="*/ 994 w 3466545"/>
              <a:gd name="connsiteY0" fmla="*/ 1580018 h 1580018"/>
              <a:gd name="connsiteX1" fmla="*/ 445 w 3466545"/>
              <a:gd name="connsiteY1" fmla="*/ 0 h 1580018"/>
              <a:gd name="connsiteX2" fmla="*/ 3466545 w 3466545"/>
              <a:gd name="connsiteY2" fmla="*/ 185 h 1580018"/>
              <a:gd name="connsiteX3" fmla="*/ 994 w 3466545"/>
              <a:gd name="connsiteY3" fmla="*/ 1580018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545" h="1580018">
                <a:moveTo>
                  <a:pt x="994" y="1580018"/>
                </a:moveTo>
                <a:cubicBezTo>
                  <a:pt x="-2214" y="1153298"/>
                  <a:pt x="3653" y="426720"/>
                  <a:pt x="445" y="0"/>
                </a:cubicBezTo>
                <a:lnTo>
                  <a:pt x="3466545" y="185"/>
                </a:lnTo>
                <a:lnTo>
                  <a:pt x="994" y="1580018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89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2F1F045-FCCA-7D47-BDF2-FB14395B793E}"/>
              </a:ext>
            </a:extLst>
          </p:cNvPr>
          <p:cNvSpPr txBox="1">
            <a:spLocks/>
          </p:cNvSpPr>
          <p:nvPr userDrawn="1"/>
        </p:nvSpPr>
        <p:spPr>
          <a:xfrm>
            <a:off x="619225" y="63005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E05A9-D664-034F-9AD7-8B8842930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55887" y="4998603"/>
            <a:ext cx="1280227" cy="5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ar, sitting, parked, light&#10;&#10;Description automatically generated">
            <a:extLst>
              <a:ext uri="{FF2B5EF4-FFF2-40B4-BE49-F238E27FC236}">
                <a16:creationId xmlns:a16="http://schemas.microsoft.com/office/drawing/2014/main" id="{69A34CB4-6FE9-5040-9A65-6C4AA6BA2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0364AC-216C-F648-BF89-34854F647EA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8000">
                <a:schemeClr val="accent1">
                  <a:alpha val="73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64C711-2C39-2346-B0C3-CACFED36657E}"/>
              </a:ext>
            </a:extLst>
          </p:cNvPr>
          <p:cNvSpPr/>
          <p:nvPr userDrawn="1"/>
        </p:nvSpPr>
        <p:spPr>
          <a:xfrm>
            <a:off x="11310318" y="6226633"/>
            <a:ext cx="370942" cy="3709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40282" y="1540430"/>
            <a:ext cx="8762036" cy="1913457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1216787" y="6231603"/>
            <a:ext cx="554255" cy="31687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4425DF-3BA8-B14B-B17A-E99DC446F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375DA3D-242C-854E-AE0F-4FB0AF3E47B6}"/>
              </a:ext>
            </a:extLst>
          </p:cNvPr>
          <p:cNvSpPr txBox="1">
            <a:spLocks/>
          </p:cNvSpPr>
          <p:nvPr userDrawn="1"/>
        </p:nvSpPr>
        <p:spPr>
          <a:xfrm>
            <a:off x="407011" y="64105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4DE9BF-BD12-5547-B675-D94329760E5C}"/>
              </a:ext>
            </a:extLst>
          </p:cNvPr>
          <p:cNvCxnSpPr>
            <a:cxnSpLocks/>
          </p:cNvCxnSpPr>
          <p:nvPr userDrawn="1"/>
        </p:nvCxnSpPr>
        <p:spPr>
          <a:xfrm flipH="1">
            <a:off x="497711" y="6400800"/>
            <a:ext cx="107209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F600C30-E91B-1846-9DBD-F01F19F6FBD3}"/>
              </a:ext>
            </a:extLst>
          </p:cNvPr>
          <p:cNvSpPr>
            <a:spLocks noGrp="1"/>
          </p:cNvSpPr>
          <p:nvPr userDrawn="1">
            <p:ph type="body" sz="half" idx="2"/>
          </p:nvPr>
        </p:nvSpPr>
        <p:spPr>
          <a:xfrm>
            <a:off x="940282" y="3623084"/>
            <a:ext cx="8762036" cy="124268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6DAC1B-E792-A945-ADE9-784D8A216ADF}"/>
              </a:ext>
            </a:extLst>
          </p:cNvPr>
          <p:cNvSpPr/>
          <p:nvPr userDrawn="1"/>
        </p:nvSpPr>
        <p:spPr>
          <a:xfrm>
            <a:off x="0" y="2422"/>
            <a:ext cx="315354" cy="6857999"/>
          </a:xfrm>
          <a:prstGeom prst="rect">
            <a:avLst/>
          </a:prstGeom>
          <a:gradFill flip="none" rotWithShape="1">
            <a:gsLst>
              <a:gs pos="5000">
                <a:schemeClr val="accent4"/>
              </a:gs>
              <a:gs pos="95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2EB1B3-E5DE-1240-A71B-28B9468908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50384" y="328625"/>
            <a:ext cx="1201817" cy="5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9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11" y="243127"/>
            <a:ext cx="9903589" cy="515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6787" y="6257003"/>
            <a:ext cx="554255" cy="316870"/>
          </a:xfrm>
        </p:spPr>
        <p:txBody>
          <a:bodyPr/>
          <a:lstStyle/>
          <a:p>
            <a:fld id="{974425DF-3BA8-B14B-B17A-E99DC44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6787" y="6257003"/>
            <a:ext cx="554255" cy="316870"/>
          </a:xfrm>
        </p:spPr>
        <p:txBody>
          <a:bodyPr/>
          <a:lstStyle/>
          <a:p>
            <a:fld id="{974425DF-3BA8-B14B-B17A-E99DC446F1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D44E2EB-4CCF-B141-94A5-98236ECD2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7711" y="1608881"/>
            <a:ext cx="4828913" cy="42016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1E3613-8E39-FB44-AF06-93A823D8A5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656581" y="3148313"/>
            <a:ext cx="5837333" cy="1719599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028DFF-BAD6-9C4B-B933-8C53377EE1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56581" y="2330751"/>
            <a:ext cx="5837237" cy="8175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0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264010-514D-8444-83E9-89157D056A36}"/>
              </a:ext>
            </a:extLst>
          </p:cNvPr>
          <p:cNvSpPr/>
          <p:nvPr userDrawn="1"/>
        </p:nvSpPr>
        <p:spPr>
          <a:xfrm>
            <a:off x="0" y="-5081"/>
            <a:ext cx="12192000" cy="924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ater next to the ocean&#10;&#10;Description automatically generated">
            <a:extLst>
              <a:ext uri="{FF2B5EF4-FFF2-40B4-BE49-F238E27FC236}">
                <a16:creationId xmlns:a16="http://schemas.microsoft.com/office/drawing/2014/main" id="{C93BBE27-BC99-E24A-969A-6F07DF253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4" y="-1"/>
            <a:ext cx="12191999" cy="919479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310318" y="6226633"/>
            <a:ext cx="370942" cy="3709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711" y="243127"/>
            <a:ext cx="10162573" cy="515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11" y="1396113"/>
            <a:ext cx="103940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661" y="6247851"/>
            <a:ext cx="554255" cy="316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fld id="{974425DF-3BA8-B14B-B17A-E99DC446F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07011" y="64105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DLT Confidential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7060B2-6CBE-EB43-A059-0CF17202B503}"/>
              </a:ext>
            </a:extLst>
          </p:cNvPr>
          <p:cNvCxnSpPr>
            <a:cxnSpLocks/>
          </p:cNvCxnSpPr>
          <p:nvPr userDrawn="1"/>
        </p:nvCxnSpPr>
        <p:spPr>
          <a:xfrm flipH="1">
            <a:off x="497711" y="6400800"/>
            <a:ext cx="107209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284EF-DF54-C34C-8D15-B90304382900}"/>
              </a:ext>
            </a:extLst>
          </p:cNvPr>
          <p:cNvSpPr/>
          <p:nvPr userDrawn="1"/>
        </p:nvSpPr>
        <p:spPr>
          <a:xfrm>
            <a:off x="0" y="-5081"/>
            <a:ext cx="298580" cy="924560"/>
          </a:xfrm>
          <a:prstGeom prst="rect">
            <a:avLst/>
          </a:prstGeom>
          <a:gradFill flip="none" rotWithShape="1">
            <a:gsLst>
              <a:gs pos="4000">
                <a:schemeClr val="accent4"/>
              </a:gs>
              <a:gs pos="96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253BD-B29B-A240-B2A5-E646DB334A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467916" y="256095"/>
            <a:ext cx="1124316" cy="4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3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60" r:id="rId5"/>
    <p:sldLayoutId id="2147483650" r:id="rId6"/>
    <p:sldLayoutId id="2147483661" r:id="rId7"/>
    <p:sldLayoutId id="2147483654" r:id="rId8"/>
    <p:sldLayoutId id="2147483652" r:id="rId9"/>
    <p:sldLayoutId id="2147483656" r:id="rId10"/>
    <p:sldLayoutId id="2147483657" r:id="rId11"/>
    <p:sldLayoutId id="2147483662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bg1"/>
          </a:solidFill>
          <a:latin typeface="Corbel" panose="020B0503020204020204" pitchFamily="34" charset="0"/>
          <a:ea typeface="Corbel" panose="020B05030202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400" b="0" i="0" kern="1200">
          <a:solidFill>
            <a:schemeClr val="tx1"/>
          </a:solidFill>
          <a:latin typeface="Corbel" panose="020B0503020204020204" pitchFamily="34" charset="0"/>
          <a:ea typeface="Corbel" panose="020B05030202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b="0" i="0" kern="1200">
          <a:solidFill>
            <a:schemeClr val="tx1"/>
          </a:solidFill>
          <a:latin typeface="Corbel" panose="020B0503020204020204" pitchFamily="34" charset="0"/>
          <a:ea typeface="Corbel" panose="020B05030202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Corbel" panose="020B05030202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600" b="0" i="0" kern="1200">
          <a:solidFill>
            <a:schemeClr val="tx1"/>
          </a:solidFill>
          <a:latin typeface="Corbel" panose="020B0503020204020204" pitchFamily="34" charset="0"/>
          <a:ea typeface="Corbel" panose="020B05030202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600" b="0" i="0" kern="1200">
          <a:solidFill>
            <a:schemeClr val="tx1"/>
          </a:solidFill>
          <a:latin typeface="Corbel" panose="020B0503020204020204" pitchFamily="34" charset="0"/>
          <a:ea typeface="Corbel" panose="020B05030202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D116F8E5-6385-4855-97D8-4E53763D7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25" y="1890205"/>
            <a:ext cx="9144000" cy="163395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Zero Trust:  Buzzword or Panacea?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38013F8-802B-421B-8329-5E499F8CD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0" y="4206241"/>
            <a:ext cx="3420214" cy="11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9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Frameworks:  NIST</a:t>
            </a:r>
            <a:r>
              <a:rPr lang="en-US" sz="4400" baseline="300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498763" y="774119"/>
            <a:ext cx="11568545" cy="5640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data sources and computing services </a:t>
            </a: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communication is secured </a:t>
            </a: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regardless of network location </a:t>
            </a:r>
          </a:p>
          <a:p>
            <a:pPr lvl="1">
              <a:lnSpc>
                <a:spcPct val="107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Network location alone does not imply trust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Access granted on a </a:t>
            </a:r>
            <a:r>
              <a:rPr lang="en-US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per-session</a:t>
            </a: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basis</a:t>
            </a:r>
            <a:endParaRPr lang="en-US" sz="24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Least privilege/job role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Recent access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Geolocation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ime of day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roup membership/job role</a:t>
            </a:r>
            <a:endParaRPr lang="en-US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2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2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r>
              <a:rPr lang="en-US" sz="2400" b="1" baseline="30000" dirty="0">
                <a:solidFill>
                  <a:schemeClr val="bg1"/>
                </a:solidFill>
              </a:rPr>
              <a:t>* </a:t>
            </a:r>
            <a:r>
              <a:rPr lang="en-US" sz="24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NIST </a:t>
            </a:r>
            <a:r>
              <a:rPr lang="en-US" sz="2400" b="1" baseline="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SP800</a:t>
            </a:r>
            <a:r>
              <a:rPr lang="en-US" sz="24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-207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en-US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6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Frameworks:  NIST</a:t>
            </a:r>
            <a:r>
              <a:rPr lang="en-US" sz="4400" baseline="300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498763" y="774119"/>
            <a:ext cx="11568545" cy="5640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107000"/>
              </a:lnSpc>
              <a:buFont typeface="+mj-lt"/>
              <a:buAutoNum type="arabicPeriod" startAt="4"/>
            </a:pP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Access to </a:t>
            </a:r>
            <a:r>
              <a:rPr lang="en-US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determined by </a:t>
            </a:r>
            <a:r>
              <a:rPr lang="en-US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dynamic</a:t>
            </a: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policy</a:t>
            </a:r>
          </a:p>
          <a:p>
            <a:pPr lvl="1">
              <a:lnSpc>
                <a:spcPct val="107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Policy = access rules based on attributes assigned to a subject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or resource</a:t>
            </a:r>
            <a:endParaRPr lang="en-US" sz="24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Identity:  </a:t>
            </a: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user account/service identity &amp; associated attributes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Behavioral attributes:  device analytics, deviations from observed usage pattern</a:t>
            </a: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Asset state: 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device characteristics, e.g. software/firmware versions, device type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network location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time/date of request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previously observed behavior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credentials</a:t>
            </a:r>
            <a:endParaRPr lang="en-US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*NIST </a:t>
            </a:r>
            <a:r>
              <a:rPr lang="en-US" sz="16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SP800</a:t>
            </a:r>
            <a:r>
              <a:rPr lang="en-US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-207</a:t>
            </a:r>
          </a:p>
          <a:p>
            <a:pPr>
              <a:lnSpc>
                <a:spcPct val="107000"/>
              </a:lnSpc>
            </a:pPr>
            <a:endParaRPr lang="en-US" sz="2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2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2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endParaRPr lang="en-U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</a:pPr>
            <a:r>
              <a:rPr lang="en-US" sz="2400" b="1" baseline="30000" dirty="0">
                <a:solidFill>
                  <a:schemeClr val="bg1"/>
                </a:solidFill>
              </a:rPr>
              <a:t>* </a:t>
            </a:r>
            <a:r>
              <a:rPr lang="en-US" sz="24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NIST </a:t>
            </a:r>
            <a:r>
              <a:rPr lang="en-US" sz="2400" b="1" baseline="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SP800</a:t>
            </a:r>
            <a:r>
              <a:rPr lang="en-US" sz="24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-207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5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Frameworks:  NIST</a:t>
            </a:r>
            <a:r>
              <a:rPr lang="en-US" sz="4400" baseline="30000" dirty="0">
                <a:solidFill>
                  <a:schemeClr val="bg1"/>
                </a:solidFill>
              </a:rPr>
              <a:t> 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124691" y="774119"/>
            <a:ext cx="11942618" cy="5309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14400" lvl="1" indent="-457200">
              <a:lnSpc>
                <a:spcPct val="107000"/>
              </a:lnSpc>
              <a:buFont typeface="+mj-lt"/>
              <a:buAutoNum type="arabicPeriod" startAt="5"/>
            </a:pP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Monitors and measures the integrity and security posture of all owned and associated assets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Continuous diagnostics &amp; mitigation</a:t>
            </a:r>
            <a:endParaRPr lang="en-US" sz="24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Visibility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+mj-lt"/>
              <a:buAutoNum type="arabicPeriod" startAt="5"/>
            </a:pP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Authentication and authorization are 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Dynamic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strictly enforced (e.g. MFA)</a:t>
            </a:r>
          </a:p>
          <a:p>
            <a:pPr marL="914400" lvl="1" indent="-457200">
              <a:lnSpc>
                <a:spcPct val="107000"/>
              </a:lnSpc>
              <a:buFont typeface="+mj-lt"/>
              <a:buAutoNum type="arabicPeriod" startAt="5"/>
            </a:pPr>
            <a:endParaRPr lang="en-US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Enterprise collects information about assets, network infrastructure and communications and uses it to improve its security posture</a:t>
            </a:r>
            <a:endParaRPr lang="en-US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1200"/>
              </a:spcAft>
            </a:pPr>
            <a:r>
              <a:rPr lang="en-US" sz="2800" baseline="30000" dirty="0">
                <a:solidFill>
                  <a:schemeClr val="bg1"/>
                </a:solidFill>
              </a:rPr>
              <a:t>*</a:t>
            </a:r>
            <a:r>
              <a:rPr lang="en-US" sz="28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NIST </a:t>
            </a:r>
            <a:r>
              <a:rPr lang="en-US" sz="2800" b="1" baseline="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SP800</a:t>
            </a:r>
            <a:r>
              <a:rPr lang="en-US" sz="28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-207</a:t>
            </a:r>
            <a:endParaRPr lang="en-US" sz="2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0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Frameworks:  Forrester Zero Trust </a:t>
            </a:r>
            <a:r>
              <a:rPr lang="en-US" sz="4400" dirty="0" err="1">
                <a:solidFill>
                  <a:schemeClr val="bg1"/>
                </a:solidFill>
              </a:rPr>
              <a:t>eXtended</a:t>
            </a:r>
            <a:r>
              <a:rPr lang="en-US" sz="4400" dirty="0">
                <a:solidFill>
                  <a:schemeClr val="bg1"/>
                </a:solidFill>
              </a:rPr>
              <a:t> (</a:t>
            </a:r>
            <a:r>
              <a:rPr lang="en-US" sz="4400" dirty="0" err="1">
                <a:solidFill>
                  <a:schemeClr val="bg1"/>
                </a:solidFill>
              </a:rPr>
              <a:t>ZTX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1052945"/>
            <a:ext cx="11360727" cy="56526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Encryption </a:t>
            </a:r>
          </a:p>
          <a:p>
            <a:pPr marL="342900" marR="0" lvl="0" indent="-34290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Networks</a:t>
            </a:r>
          </a:p>
          <a:p>
            <a:pPr marL="342900" marR="0" lvl="0" indent="-34290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People </a:t>
            </a:r>
          </a:p>
          <a:p>
            <a:pPr marL="342900" marR="0" lvl="0" indent="-34290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Automation</a:t>
            </a:r>
          </a:p>
          <a:p>
            <a:pPr marL="342900" marR="0" lvl="0" indent="-34290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Visibility</a:t>
            </a:r>
          </a:p>
          <a:p>
            <a:pPr marL="342900" marR="0" lvl="0" indent="-34290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Devices</a:t>
            </a:r>
          </a:p>
          <a:p>
            <a:pPr marL="342900" marR="0" lvl="0" indent="-34290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Workloads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4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Forrester </a:t>
            </a:r>
            <a:r>
              <a:rPr lang="en-US" sz="4400" dirty="0" err="1">
                <a:solidFill>
                  <a:schemeClr val="bg1"/>
                </a:solidFill>
              </a:rPr>
              <a:t>ZTX</a:t>
            </a:r>
            <a:r>
              <a:rPr lang="en-US" sz="4400" dirty="0">
                <a:solidFill>
                  <a:schemeClr val="bg1"/>
                </a:solidFill>
              </a:rPr>
              <a:t>:  Data Encryption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762000"/>
            <a:ext cx="11360727" cy="5569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place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 level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Disk level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Database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Row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Column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transit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Internal network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E-mail &amp; messaging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(File Integrity Monitoring &lt;- ?)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0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Forrester </a:t>
            </a:r>
            <a:r>
              <a:rPr lang="en-US" sz="4400" dirty="0" err="1">
                <a:solidFill>
                  <a:schemeClr val="bg1"/>
                </a:solidFill>
              </a:rPr>
              <a:t>ZTX</a:t>
            </a:r>
            <a:r>
              <a:rPr lang="en-US" sz="4400" dirty="0">
                <a:solidFill>
                  <a:schemeClr val="bg1"/>
                </a:solidFill>
              </a:rPr>
              <a:t>:  Networks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762000"/>
            <a:ext cx="11360727" cy="5569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Micro-segmentation/SDN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onditional access/NAC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Encryption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8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Forrester </a:t>
            </a:r>
            <a:r>
              <a:rPr lang="en-US" sz="4400" dirty="0" err="1">
                <a:solidFill>
                  <a:schemeClr val="bg1"/>
                </a:solidFill>
              </a:rPr>
              <a:t>ZTX</a:t>
            </a:r>
            <a:r>
              <a:rPr lang="en-US" sz="4400" dirty="0">
                <a:solidFill>
                  <a:schemeClr val="bg1"/>
                </a:solidFill>
              </a:rPr>
              <a:t>:  People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762000"/>
            <a:ext cx="11360727" cy="5569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dentity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Behavior analytics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Authentication/least privilege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ontinuously monitoring access &amp; privileges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ecuring/protecting users’ interactions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Training/security awareness</a:t>
            </a:r>
            <a:endParaRPr lang="en-US" sz="2000" b="1" baseline="300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Phishing</a:t>
            </a:r>
            <a:r>
              <a:rPr lang="en-US" sz="2000" b="1" baseline="30000" dirty="0">
                <a:solidFill>
                  <a:srgbClr val="FFFF00"/>
                </a:solidFill>
                <a:cs typeface="Times New Roman" panose="02020603050405020304" pitchFamily="18" charset="0"/>
              </a:rPr>
              <a:t>*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Background checks</a:t>
            </a:r>
          </a:p>
          <a:p>
            <a:pPr lvl="1">
              <a:lnSpc>
                <a:spcPct val="107000"/>
              </a:lnSpc>
            </a:pPr>
            <a:endParaRPr lang="en-US" sz="2400" b="1" baseline="300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endParaRPr lang="en-US" sz="2400" b="1" baseline="300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000" b="1" baseline="30000" dirty="0">
                <a:solidFill>
                  <a:srgbClr val="FFFF00"/>
                </a:solidFill>
                <a:cs typeface="Times New Roman" panose="02020603050405020304" pitchFamily="18" charset="0"/>
              </a:rPr>
              <a:t>*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http://bitly.ws/atjI</a:t>
            </a:r>
          </a:p>
        </p:txBody>
      </p:sp>
    </p:spTree>
    <p:extLst>
      <p:ext uri="{BB962C8B-B14F-4D97-AF65-F5344CB8AC3E}">
        <p14:creationId xmlns:p14="http://schemas.microsoft.com/office/powerpoint/2010/main" val="413427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Forrester </a:t>
            </a:r>
            <a:r>
              <a:rPr lang="en-US" sz="4400" dirty="0" err="1">
                <a:solidFill>
                  <a:schemeClr val="bg1"/>
                </a:solidFill>
              </a:rPr>
              <a:t>ZTX</a:t>
            </a:r>
            <a:r>
              <a:rPr lang="en-US" sz="4400" dirty="0">
                <a:solidFill>
                  <a:schemeClr val="bg1"/>
                </a:solidFill>
              </a:rPr>
              <a:t>:  Automation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420958" y="775855"/>
            <a:ext cx="11360727" cy="54557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Incident response:  reactive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Threat intelligence automation: proactive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Black Hat 2020:  https://bit.ly/3kPlXjG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“Automating Threat Detection &amp; Response”, Ty Miller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“Cloud-native Network Detection and Response, Vince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Stross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en-US" sz="36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8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Forrester </a:t>
            </a:r>
            <a:r>
              <a:rPr lang="en-US" sz="4400" dirty="0" err="1">
                <a:solidFill>
                  <a:schemeClr val="bg1"/>
                </a:solidFill>
              </a:rPr>
              <a:t>ZTX</a:t>
            </a:r>
            <a:r>
              <a:rPr lang="en-US" sz="4400" dirty="0">
                <a:solidFill>
                  <a:schemeClr val="bg1"/>
                </a:solidFill>
              </a:rPr>
              <a:t>:  Visibility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775855"/>
            <a:ext cx="11360727" cy="54557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Devices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Containers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VMs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IOT devices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formance monitoring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User Behavior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Static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“active-to-network”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“active-to-device”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8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Forrester </a:t>
            </a:r>
            <a:r>
              <a:rPr lang="en-US" sz="4400" dirty="0" err="1">
                <a:solidFill>
                  <a:schemeClr val="bg1"/>
                </a:solidFill>
              </a:rPr>
              <a:t>ZTX</a:t>
            </a:r>
            <a:r>
              <a:rPr lang="en-US" sz="4400" dirty="0">
                <a:solidFill>
                  <a:schemeClr val="bg1"/>
                </a:solidFill>
              </a:rPr>
              <a:t>:  Devices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706581"/>
            <a:ext cx="11360727" cy="50014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Inventory</a:t>
            </a:r>
          </a:p>
          <a:p>
            <a:pPr marL="514350" indent="-5143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MDM</a:t>
            </a:r>
          </a:p>
          <a:p>
            <a:pPr marL="514350" indent="-5143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Configuration</a:t>
            </a:r>
          </a:p>
          <a:p>
            <a:pPr>
              <a:lnSpc>
                <a:spcPct val="107000"/>
              </a:lnSpc>
            </a:pPr>
            <a:endParaRPr lang="en-US" sz="36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8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3186546" y="429491"/>
            <a:ext cx="5001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Agenda: Zero Trust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1566952"/>
            <a:ext cx="114022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What is Zero Trust ?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What  problem(s) does ZT solve?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Frameworks &amp; Initiatives</a:t>
            </a:r>
          </a:p>
          <a:p>
            <a:pPr marL="914400" lvl="3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Key Elements</a:t>
            </a:r>
          </a:p>
          <a:p>
            <a:pPr marL="914400" lvl="3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Common Features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Implementation Concerns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Conclusion:  Buzzword or panacea?</a:t>
            </a:r>
          </a:p>
        </p:txBody>
      </p:sp>
    </p:spTree>
    <p:extLst>
      <p:ext uri="{BB962C8B-B14F-4D97-AF65-F5344CB8AC3E}">
        <p14:creationId xmlns:p14="http://schemas.microsoft.com/office/powerpoint/2010/main" val="260434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Forrester </a:t>
            </a:r>
            <a:r>
              <a:rPr lang="en-US" sz="4400" dirty="0" err="1">
                <a:solidFill>
                  <a:schemeClr val="bg1"/>
                </a:solidFill>
              </a:rPr>
              <a:t>ZTX</a:t>
            </a:r>
            <a:r>
              <a:rPr lang="en-US" sz="4400" dirty="0">
                <a:solidFill>
                  <a:schemeClr val="bg1"/>
                </a:solidFill>
              </a:rPr>
              <a:t>:  Workloads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775855"/>
            <a:ext cx="11360727" cy="42381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Workload = entire application stack </a:t>
            </a:r>
          </a:p>
          <a:p>
            <a:pPr marL="914400" lvl="1" indent="-4572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</a:p>
          <a:p>
            <a:pPr marL="914400" lvl="1" indent="-4572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VMs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Containers</a:t>
            </a:r>
          </a:p>
          <a:p>
            <a:pPr marL="914400" lvl="1" indent="-4572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ypervisor</a:t>
            </a:r>
          </a:p>
          <a:p>
            <a:pPr marL="457200" indent="-4572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DevSecOps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62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Initiative:  Google Beyond Corps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1392703"/>
            <a:ext cx="11360727" cy="36213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Managed Device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User Identification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Networks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Access Control</a:t>
            </a:r>
          </a:p>
        </p:txBody>
      </p:sp>
    </p:spTree>
    <p:extLst>
      <p:ext uri="{BB962C8B-B14F-4D97-AF65-F5344CB8AC3E}">
        <p14:creationId xmlns:p14="http://schemas.microsoft.com/office/powerpoint/2010/main" val="1170058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Zero Trust:  Implementation Concerns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1392703"/>
            <a:ext cx="11360727" cy="4634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Cost, schedule, performance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3200" b="1" dirty="0">
              <a:solidFill>
                <a:schemeClr val="bg1"/>
              </a:solidFill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Culture shift, managing change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3200" b="1" dirty="0">
              <a:solidFill>
                <a:schemeClr val="bg1"/>
              </a:solidFill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Management Support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3200" b="1" dirty="0">
              <a:solidFill>
                <a:schemeClr val="bg1"/>
              </a:solidFill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Quantifying ROI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9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Zero Trust:  Common Features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54182" y="1420412"/>
            <a:ext cx="11360727" cy="36213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30F5DD-2E53-476D-84DC-7E047A386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65884"/>
              </p:ext>
            </p:extLst>
          </p:nvPr>
        </p:nvGraphicFramePr>
        <p:xfrm>
          <a:off x="277092" y="921843"/>
          <a:ext cx="11914910" cy="5721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8763">
                  <a:extLst>
                    <a:ext uri="{9D8B030D-6E8A-4147-A177-3AD203B41FA5}">
                      <a16:colId xmlns:a16="http://schemas.microsoft.com/office/drawing/2014/main" val="2576583678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258709695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1003555483"/>
                    </a:ext>
                  </a:extLst>
                </a:gridCol>
                <a:gridCol w="1939636">
                  <a:extLst>
                    <a:ext uri="{9D8B030D-6E8A-4147-A177-3AD203B41FA5}">
                      <a16:colId xmlns:a16="http://schemas.microsoft.com/office/drawing/2014/main" val="1409203149"/>
                    </a:ext>
                  </a:extLst>
                </a:gridCol>
                <a:gridCol w="2632366">
                  <a:extLst>
                    <a:ext uri="{9D8B030D-6E8A-4147-A177-3AD203B41FA5}">
                      <a16:colId xmlns:a16="http://schemas.microsoft.com/office/drawing/2014/main" val="998132536"/>
                    </a:ext>
                  </a:extLst>
                </a:gridCol>
              </a:tblGrid>
              <a:tr h="60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Forrester</a:t>
                      </a:r>
                    </a:p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ZTX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Beyond Corps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470627"/>
                  </a:ext>
                </a:extLst>
              </a:tr>
              <a:tr h="60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Networks/micro-segmentation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6669005"/>
                  </a:ext>
                </a:extLst>
              </a:tr>
              <a:tr h="60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Encryption in place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2490119"/>
                  </a:ext>
                </a:extLst>
              </a:tr>
              <a:tr h="60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Encryption in transit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7923001"/>
                  </a:ext>
                </a:extLst>
              </a:tr>
              <a:tr h="60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access control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2729935"/>
                  </a:ext>
                </a:extLst>
              </a:tr>
              <a:tr h="60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Automated response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9401725"/>
                  </a:ext>
                </a:extLst>
              </a:tr>
              <a:tr h="60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 access control / monitoring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8424012"/>
                  </a:ext>
                </a:extLst>
              </a:tr>
              <a:tr h="60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Visibility:  devices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3337113"/>
                  </a:ext>
                </a:extLst>
              </a:tr>
              <a:tr h="605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Visibility:  activity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707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24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Zero Trust:  Buzzword or Panacea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1392703"/>
            <a:ext cx="11360727" cy="36213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87EA3F-FAF7-4E45-A57F-47CCEB24E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54237"/>
              </p:ext>
            </p:extLst>
          </p:nvPr>
        </p:nvGraphicFramePr>
        <p:xfrm>
          <a:off x="318654" y="921842"/>
          <a:ext cx="11873346" cy="522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673">
                  <a:extLst>
                    <a:ext uri="{9D8B030D-6E8A-4147-A177-3AD203B41FA5}">
                      <a16:colId xmlns:a16="http://schemas.microsoft.com/office/drawing/2014/main" val="3575747616"/>
                    </a:ext>
                  </a:extLst>
                </a:gridCol>
                <a:gridCol w="5936673">
                  <a:extLst>
                    <a:ext uri="{9D8B030D-6E8A-4147-A177-3AD203B41FA5}">
                      <a16:colId xmlns:a16="http://schemas.microsoft.com/office/drawing/2014/main" val="2512721980"/>
                    </a:ext>
                  </a:extLst>
                </a:gridCol>
              </a:tblGrid>
              <a:tr h="5664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Buzzword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Panacea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98776"/>
                  </a:ext>
                </a:extLst>
              </a:tr>
              <a:tr h="1428099">
                <a:tc>
                  <a:txBody>
                    <a:bodyPr/>
                    <a:lstStyle/>
                    <a:p>
                      <a:r>
                        <a:rPr lang="en-US" sz="2400" dirty="0"/>
                        <a:t>Loosely defined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 Vendors exploit the “gaps” in language, market knowledge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Comprehensive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Covers nearly all aspects of security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Encourages a holistic view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Upper management involvement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926035"/>
                  </a:ext>
                </a:extLst>
              </a:tr>
              <a:tr h="2100146">
                <a:tc>
                  <a:txBody>
                    <a:bodyPr/>
                    <a:lstStyle/>
                    <a:p>
                      <a:r>
                        <a:rPr lang="en-US" sz="2400" dirty="0"/>
                        <a:t>Not a single product or technology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“Bandwagon” phenomenon:  everyone’s a Zero-</a:t>
                      </a:r>
                      <a:r>
                        <a:rPr lang="en-US" sz="2400" dirty="0" err="1"/>
                        <a:t>Truster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Realistic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Acknowledges likelihood / certainty of intrusion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Acknowledges changing landscape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Acknowledges failure of traditional perimeter defenses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123613"/>
                  </a:ext>
                </a:extLst>
              </a:tr>
              <a:tr h="756052">
                <a:tc>
                  <a:txBody>
                    <a:bodyPr/>
                    <a:lstStyle/>
                    <a:p>
                      <a:r>
                        <a:rPr lang="en-US" sz="2400" dirty="0"/>
                        <a:t>Complex implementation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Cultural, technical, performance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Complex implementation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Cultural, technical, performance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8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94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D116F8E5-6385-4855-97D8-4E53763D7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25" y="1890205"/>
            <a:ext cx="9144000" cy="163395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Zero Trust:  Buzzword or Panacea?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249153D-1201-43F9-838C-F9DBD7F96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0" y="4206241"/>
            <a:ext cx="3420214" cy="11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1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What is Zero Trust?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921842"/>
            <a:ext cx="11360727" cy="5309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>
                <a:solidFill>
                  <a:schemeClr val="bg1"/>
                </a:solidFill>
              </a:rPr>
              <a:t>It </a:t>
            </a:r>
            <a:r>
              <a:rPr lang="en-US" sz="2800" b="1" dirty="0">
                <a:solidFill>
                  <a:srgbClr val="FFFF00"/>
                </a:solidFill>
              </a:rPr>
              <a:t>is: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</a:p>
          <a:p>
            <a:pPr marL="10287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 philosophy or set of principles</a:t>
            </a:r>
          </a:p>
          <a:p>
            <a:pPr marL="10287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based on a set of (pessimistic, realistic) assumptions</a:t>
            </a:r>
          </a:p>
          <a:p>
            <a:pPr marL="10287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comprehensive, holistic</a:t>
            </a:r>
          </a:p>
          <a:p>
            <a:pPr marL="10287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 means to an end</a:t>
            </a:r>
          </a:p>
          <a:p>
            <a:pPr marL="10287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inclusive of many standard security practices &amp; principles</a:t>
            </a:r>
          </a:p>
          <a:p>
            <a:pPr>
              <a:spcBef>
                <a:spcPts val="300"/>
              </a:spcBef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chemeClr val="bg1"/>
                </a:solidFill>
              </a:rPr>
              <a:t>It is </a:t>
            </a:r>
            <a:r>
              <a:rPr lang="en-US" sz="2800" b="1" dirty="0">
                <a:solidFill>
                  <a:srgbClr val="FFFF00"/>
                </a:solidFill>
              </a:rPr>
              <a:t>not: 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marL="10287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 single product, architecture or technology</a:t>
            </a:r>
          </a:p>
          <a:p>
            <a:pPr marL="10287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limited to insider threat detection</a:t>
            </a:r>
          </a:p>
          <a:p>
            <a:pPr marL="1028700" lvl="1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an end to itself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0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429491"/>
            <a:ext cx="926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Zero Trust:  Philosophy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1197620"/>
            <a:ext cx="11402291" cy="575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 most enterprises assume that the internal network is a safe environment …, Google’s experience has proven that this faith is 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misplaced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ther, one should 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assume that an internal network is as fraught with danger as the public Internet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build enterprise applications based upon this assumption.”</a:t>
            </a:r>
            <a:r>
              <a:rPr lang="en-US" sz="3200" b="1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 marL="9144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144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“All access to enterprise resources is 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fully authenticated, fully authorized, and fully encrypted based upon device state and user credentials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result, all Google employees can work successfully from any network, and 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… a VPN connection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en-US" sz="36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n-US" sz="2400" baseline="30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baseline="30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Ward, R.; Beyer, B. (2014). </a:t>
            </a:r>
            <a:r>
              <a:rPr lang="en-US" dirty="0" err="1">
                <a:solidFill>
                  <a:schemeClr val="bg1"/>
                </a:solidFill>
              </a:rPr>
              <a:t>BeyondCorps</a:t>
            </a:r>
            <a:r>
              <a:rPr lang="en-US" dirty="0">
                <a:solidFill>
                  <a:schemeClr val="bg1"/>
                </a:solidFill>
              </a:rPr>
              <a:t>: A New Approach to Enterprise Security. Login, Vol.(39), 6th ser., pp. 6-11.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0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429491"/>
            <a:ext cx="926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What problems does ZT Seek to Solve?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1197620"/>
            <a:ext cx="1140229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Securing a disappearing perimeter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Mitigating inevitable intrusions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Long dwell times/Lateral movement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Securing a growing attack surface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3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Attack Surface</a:t>
            </a:r>
            <a:r>
              <a:rPr lang="en-US" sz="4400" baseline="300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26473" y="921842"/>
            <a:ext cx="11360727" cy="5309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4572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Methods (M):  how the attack is done</a:t>
            </a:r>
          </a:p>
          <a:p>
            <a:pPr marL="640080" lvl="1" indent="-4572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Attackers’  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TTPs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lvl="1" indent="-4572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Misuse of targets’ resources</a:t>
            </a:r>
          </a:p>
          <a:p>
            <a:pPr marL="182880" indent="-4572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indent="-4572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Channel (C) :  where the attack comes from</a:t>
            </a:r>
          </a:p>
          <a:p>
            <a:pPr marL="640080" lvl="1" indent="-45720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External network traffic</a:t>
            </a:r>
          </a:p>
          <a:p>
            <a:pPr marL="640080" lvl="1" indent="-45720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Phishing</a:t>
            </a:r>
          </a:p>
          <a:p>
            <a:pPr marL="640080" lvl="1" indent="-45720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Insider traffic/threat</a:t>
            </a:r>
          </a:p>
          <a:p>
            <a:pPr marL="182880" indent="-45720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Untrusted data items/input (</a:t>
            </a: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I): 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external input</a:t>
            </a:r>
            <a:endParaRPr lang="en-US" sz="16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lvl="1">
              <a:lnSpc>
                <a:spcPct val="107000"/>
              </a:lnSpc>
            </a:pPr>
            <a:endParaRPr lang="en-US" sz="16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lvl="1">
              <a:lnSpc>
                <a:spcPct val="107000"/>
              </a:lnSpc>
            </a:pPr>
            <a:r>
              <a:rPr lang="en-US" sz="16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Manadhata</a:t>
            </a:r>
            <a:r>
              <a:rPr lang="en-US" sz="16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P. K. and Wing, J. M. (2011), ‘A Formal Model for a System’s Attack Surface’, </a:t>
            </a:r>
          </a:p>
          <a:p>
            <a:pPr marL="182880" lvl="1">
              <a:lnSpc>
                <a:spcPct val="107000"/>
              </a:lnSpc>
            </a:pPr>
            <a:r>
              <a:rPr lang="en-US" sz="16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Advances in Information Security Moving Target Defense, pp. 1–2. Not available for download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2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Frameworks and Initiatives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921842"/>
            <a:ext cx="11360727" cy="5309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Gartner CARTA 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(Continuous Adaptive Risk and Trust Assessment )</a:t>
            </a:r>
            <a:endParaRPr lang="en-US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NIST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SP800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-207</a:t>
            </a: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Forrester </a:t>
            </a:r>
            <a:r>
              <a:rPr lang="en-US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ZTX</a:t>
            </a:r>
            <a:endParaRPr lang="en-US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en-US" sz="3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BeyondCorps</a:t>
            </a:r>
            <a:endParaRPr lang="en-US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1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Framework:  Gartner CARTA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921842"/>
            <a:ext cx="11360727" cy="5309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CARTA = Continuous Adaptive Risk and Trust Assessment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Based on Gartner’s Adaptive Security Architecture</a:t>
            </a:r>
          </a:p>
        </p:txBody>
      </p:sp>
    </p:spTree>
    <p:extLst>
      <p:ext uri="{BB962C8B-B14F-4D97-AF65-F5344CB8AC3E}">
        <p14:creationId xmlns:p14="http://schemas.microsoft.com/office/powerpoint/2010/main" val="348814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E1F2D-77B7-B044-9F91-AC328DD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25DF-3BA8-B14B-B17A-E99DC446F1C8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8832-BDCE-4B85-8ACC-1A633D1634C3}"/>
              </a:ext>
            </a:extLst>
          </p:cNvPr>
          <p:cNvSpPr txBox="1"/>
          <p:nvPr/>
        </p:nvSpPr>
        <p:spPr>
          <a:xfrm>
            <a:off x="1011381" y="152401"/>
            <a:ext cx="925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Framework:  Gartner CARTA</a:t>
            </a:r>
            <a:endParaRPr lang="en-US" sz="4400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B3879-3299-4D60-8186-F5BE30F67889}"/>
              </a:ext>
            </a:extLst>
          </p:cNvPr>
          <p:cNvSpPr txBox="1"/>
          <p:nvPr/>
        </p:nvSpPr>
        <p:spPr>
          <a:xfrm>
            <a:off x="512618" y="921842"/>
            <a:ext cx="11360727" cy="5309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Adaptive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attack protection</a:t>
            </a:r>
          </a:p>
          <a:p>
            <a:pPr marL="285750" indent="-285750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Micro-segmented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networks</a:t>
            </a:r>
          </a:p>
          <a:p>
            <a:pPr marL="285750" indent="-285750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Contextual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access control/security management for agentless devices</a:t>
            </a:r>
          </a:p>
          <a:p>
            <a:pPr marL="285750" indent="-285750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Automated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device control</a:t>
            </a:r>
          </a:p>
          <a:p>
            <a:pPr marL="285750" indent="-285750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Ongoing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cyber and operational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150497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9_DLT-TD_PowerPointTemplate">
      <a:dk1>
        <a:srgbClr val="1F2A44"/>
      </a:dk1>
      <a:lt1>
        <a:srgbClr val="FFFFFF"/>
      </a:lt1>
      <a:dk2>
        <a:srgbClr val="00558C"/>
      </a:dk2>
      <a:lt2>
        <a:srgbClr val="00B1E2"/>
      </a:lt2>
      <a:accent1>
        <a:srgbClr val="1F2A44"/>
      </a:accent1>
      <a:accent2>
        <a:srgbClr val="00558C"/>
      </a:accent2>
      <a:accent3>
        <a:srgbClr val="00B1E2"/>
      </a:accent3>
      <a:accent4>
        <a:srgbClr val="CCD814"/>
      </a:accent4>
      <a:accent5>
        <a:srgbClr val="CCD814"/>
      </a:accent5>
      <a:accent6>
        <a:srgbClr val="FFB81C"/>
      </a:accent6>
      <a:hlink>
        <a:srgbClr val="00B1E2"/>
      </a:hlink>
      <a:folHlink>
        <a:srgbClr val="CCD81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4A370376C034AA2D40CE9C991EED4" ma:contentTypeVersion="7" ma:contentTypeDescription="Create a new document." ma:contentTypeScope="" ma:versionID="5fcfedb0bcd685e261d7cb862803e6cb">
  <xsd:schema xmlns:xsd="http://www.w3.org/2001/XMLSchema" xmlns:xs="http://www.w3.org/2001/XMLSchema" xmlns:p="http://schemas.microsoft.com/office/2006/metadata/properties" xmlns:ns2="0ad679be-e951-4704-ac60-6b991f848408" xmlns:ns3="3d2a3214-b5b5-4f2d-b6c2-1e14efa418f8" targetNamespace="http://schemas.microsoft.com/office/2006/metadata/properties" ma:root="true" ma:fieldsID="0635fd1915177f44bbdb84e66cbf2221" ns2:_="" ns3:_="">
    <xsd:import namespace="0ad679be-e951-4704-ac60-6b991f848408"/>
    <xsd:import namespace="3d2a3214-b5b5-4f2d-b6c2-1e14efa418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679be-e951-4704-ac60-6b991f8484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a3214-b5b5-4f2d-b6c2-1e14efa418f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DD7C6A-42CF-4C67-AA5E-C85F50F3B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d679be-e951-4704-ac60-6b991f848408"/>
    <ds:schemaRef ds:uri="3d2a3214-b5b5-4f2d-b6c2-1e14efa418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C48292-5FD8-4C85-BD52-5FC0287623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4FC5FA4-248B-4066-95AC-0BF192C39F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10167</TotalTime>
  <Words>1016</Words>
  <Application>Microsoft Office PowerPoint</Application>
  <PresentationFormat>Widescreen</PresentationFormat>
  <Paragraphs>335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Corbel</vt:lpstr>
      <vt:lpstr>Times New Roman</vt:lpstr>
      <vt:lpstr>Office Theme</vt:lpstr>
      <vt:lpstr>Zero Trust:  Buzzword or Panacea?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Zero Trust:  Buzzword or Panacea?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Value Pred</dc:title>
  <dc:subject/>
  <dc:creator>Drew Brown</dc:creator>
  <cp:keywords/>
  <dc:description/>
  <cp:lastModifiedBy>Don Maclean</cp:lastModifiedBy>
  <cp:revision>205</cp:revision>
  <cp:lastPrinted>2018-06-06T18:30:26Z</cp:lastPrinted>
  <dcterms:created xsi:type="dcterms:W3CDTF">2018-01-21T09:42:13Z</dcterms:created>
  <dcterms:modified xsi:type="dcterms:W3CDTF">2020-11-05T14:54:15Z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0x010100CAD4A370376C034AA2D40CE9C991EED4</vt:lpwstr>
  </property>
  <property fmtid="{D5CDD505-2E9C-101B-9397-08002B2CF9AE}" pid="3" name="Document Type">
    <vt:lpwstr>Templates</vt:lpwstr>
  </property>
</Properties>
</file>