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20.jpg" ContentType="image/jpg"/>
  <Override PartName="/ppt/notesSlides/notesSlide16.xml" ContentType="application/vnd.openxmlformats-officedocument.presentationml.notesSlide+xml"/>
  <Override PartName="/ppt/media/image21.jpg" ContentType="image/jpg"/>
  <Override PartName="/ppt/notesSlides/notesSlide17.xml" ContentType="application/vnd.openxmlformats-officedocument.presentationml.notesSlide+xml"/>
  <Override PartName="/ppt/media/image22.jpg" ContentType="image/jpg"/>
  <Override PartName="/ppt/notesSlides/notesSlide18.xml" ContentType="application/vnd.openxmlformats-officedocument.presentationml.notesSlide+xml"/>
  <Override PartName="/ppt/media/image23.jpg" ContentType="image/jpg"/>
  <Override PartName="/ppt/notesSlides/notesSlide19.xml" ContentType="application/vnd.openxmlformats-officedocument.presentationml.notesSlide+xml"/>
  <Override PartName="/ppt/media/image24.jpg" ContentType="image/jpg"/>
  <Override PartName="/ppt/notesSlides/notesSlide20.xml" ContentType="application/vnd.openxmlformats-officedocument.presentationml.notesSlide+xml"/>
  <Override PartName="/ppt/media/image25.jpg" ContentType="image/jpg"/>
  <Override PartName="/ppt/notesSlides/notesSlide21.xml" ContentType="application/vnd.openxmlformats-officedocument.presentationml.notesSlide+xml"/>
  <Override PartName="/ppt/media/image26.jpg" ContentType="image/jpg"/>
  <Override PartName="/ppt/notesSlides/notesSlide22.xml" ContentType="application/vnd.openxmlformats-officedocument.presentationml.notesSlide+xml"/>
  <Override PartName="/ppt/media/image27.jpg" ContentType="image/jpg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sldIdLst>
    <p:sldId id="257" r:id="rId5"/>
    <p:sldId id="256" r:id="rId6"/>
    <p:sldId id="259" r:id="rId7"/>
    <p:sldId id="27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91" r:id="rId17"/>
    <p:sldId id="269" r:id="rId18"/>
    <p:sldId id="270" r:id="rId19"/>
    <p:sldId id="272" r:id="rId20"/>
    <p:sldId id="273" r:id="rId21"/>
    <p:sldId id="279" r:id="rId22"/>
    <p:sldId id="280" r:id="rId23"/>
    <p:sldId id="282" r:id="rId24"/>
    <p:sldId id="283" r:id="rId25"/>
    <p:sldId id="284" r:id="rId26"/>
    <p:sldId id="292" r:id="rId27"/>
    <p:sldId id="285" r:id="rId28"/>
    <p:sldId id="289" r:id="rId29"/>
    <p:sldId id="288" r:id="rId30"/>
    <p:sldId id="290" r:id="rId31"/>
    <p:sldId id="287" r:id="rId32"/>
    <p:sldId id="275" r:id="rId33"/>
    <p:sldId id="276" r:id="rId34"/>
    <p:sldId id="27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0"/>
    <p:restoredTop sz="92010" autoAdjust="0"/>
  </p:normalViewPr>
  <p:slideViewPr>
    <p:cSldViewPr snapToGrid="0" snapToObjects="1">
      <p:cViewPr varScale="1">
        <p:scale>
          <a:sx n="100" d="100"/>
          <a:sy n="100" d="100"/>
        </p:scale>
        <p:origin x="87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319DA-9102-4BE8-8FF6-30E173D00D13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DA0E5-62A7-41D5-A862-BC208CD37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02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I’s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We have direct acknowledgement from Dr. Lee that Virtualized DataSafe is feasible for some purpose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2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99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Team slide (how do we break out?)</a:t>
            </a:r>
          </a:p>
          <a:p>
            <a:endParaRPr lang="en-US"/>
          </a:p>
          <a:p>
            <a:r>
              <a:rPr lang="en-US"/>
              <a:t>DAVE/GARY SPO: </a:t>
            </a:r>
          </a:p>
          <a:p>
            <a:r>
              <a:rPr lang="en-US">
                <a:solidFill>
                  <a:srgbClr val="FFFFFF"/>
                </a:solidFill>
              </a:rPr>
              <a:t> </a:t>
            </a:r>
            <a:endParaRPr lang="en-US"/>
          </a:p>
          <a:p>
            <a:r>
              <a:rPr lang="en-US"/>
              <a:t>Adding additional components and integration with additional software will move this project to a TRL 5. </a:t>
            </a:r>
          </a:p>
          <a:p>
            <a:r>
              <a:rPr lang="en-US">
                <a:solidFill>
                  <a:srgbClr val="FFFFFF"/>
                </a:solidFill>
              </a:rPr>
              <a:t> </a:t>
            </a:r>
            <a:endParaRPr lang="en-US"/>
          </a:p>
          <a:p>
            <a:r>
              <a:rPr lang="en-US"/>
              <a:t>Our recommendation is to add the additional controls listed below for authorization and authentication to the self-protecting object implemented in a new pilot. </a:t>
            </a:r>
          </a:p>
          <a:p>
            <a:pPr marL="457200"/>
            <a:r>
              <a:rPr lang="en-US"/>
              <a:t>Destroy data  </a:t>
            </a:r>
          </a:p>
          <a:p>
            <a:pPr marL="457200"/>
            <a:r>
              <a:rPr lang="en-US"/>
              <a:t>Location Based </a:t>
            </a:r>
          </a:p>
          <a:p>
            <a:pPr marL="457200"/>
            <a:r>
              <a:rPr lang="en-US"/>
              <a:t>Data view Limits </a:t>
            </a:r>
          </a:p>
          <a:p>
            <a:pPr marL="457200"/>
            <a:r>
              <a:rPr lang="en-US"/>
              <a:t>IP 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87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going to talk about some of the different technologies that</a:t>
            </a:r>
            <a:r>
              <a:rPr lang="en-US" baseline="0"/>
              <a:t> we explored as part of this project.  A final solution could use all or some of these.  </a:t>
            </a:r>
          </a:p>
          <a:p>
            <a:r>
              <a:rPr lang="en-US" baseline="0"/>
              <a:t>The DoD’s Technology Readiness Level evaluation method was used to identify the maturity level and next steps for each of these solutions.  On this scale a 1 is where basic research and theoretical exploration occur, moving up to TRL 9 in which a technology is implementable.  The concept of Self-Securing Data is at a TRL 1, which has made it difficult to identify any one technology or idea that can completely solve for the requirements given to us.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10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going to talk about some of the different technologies that</a:t>
            </a:r>
            <a:r>
              <a:rPr lang="en-US" baseline="0"/>
              <a:t> we explored as part of this project.  A final solution could use all or some of these.  </a:t>
            </a:r>
          </a:p>
          <a:p>
            <a:r>
              <a:rPr lang="en-US" baseline="0"/>
              <a:t>The DoD’s Technology Readiness Level evaluation method was used to identify the maturity level and next steps for each of these solutions.  On this scale a 1 is where basic research and theoretical exploration occur, moving up to TRL 9 in which a technology is implementable.  The concept of Self-Securing Data is at a TRL 1, which has made it difficult to identify any one technology or idea that can completely solve for the requirements given to us.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49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going to talk about some of the different technologies that</a:t>
            </a:r>
            <a:r>
              <a:rPr lang="en-US" baseline="0"/>
              <a:t> we explored as part of this project.  A final solution could use all or some of these.  </a:t>
            </a:r>
          </a:p>
          <a:p>
            <a:r>
              <a:rPr lang="en-US" baseline="0"/>
              <a:t>The DoD’s Technology Readiness Level evaluation method was used to identify the maturity level and next steps for each of these solutions.  On this scale a 1 is where basic research and theoretical exploration occur, moving up to TRL 9 in which a technology is implementable.  The concept of Self-Securing Data is at a TRL 1, which has made it difficult to identify any one technology or idea that can completely solve for the requirements given to us.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65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going to talk about some of the different technologies that</a:t>
            </a:r>
            <a:r>
              <a:rPr lang="en-US" baseline="0"/>
              <a:t> we explored as part of this project.  A final solution could use all or some of these.  </a:t>
            </a:r>
          </a:p>
          <a:p>
            <a:r>
              <a:rPr lang="en-US" baseline="0"/>
              <a:t>The DoD’s Technology Readiness Level evaluation method was used to identify the maturity level and next steps for each of these solutions.  On this scale a 1 is where basic research and theoretical exploration occur, moving up to TRL 9 in which a technology is implementable.  The concept of Self-Securing Data is at a TRL 1, which has made it difficult to identify any one technology or idea that can completely solve for the requirements given to us.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5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going to talk about some of the different technologies that</a:t>
            </a:r>
            <a:r>
              <a:rPr lang="en-US" baseline="0"/>
              <a:t> we explored as part of this project.  A final solution could use all or some of these.  </a:t>
            </a:r>
          </a:p>
          <a:p>
            <a:r>
              <a:rPr lang="en-US" baseline="0"/>
              <a:t>The DoD’s Technology Readiness Level evaluation method was used to identify the maturity level and next steps for each of these solutions.  On this scale a 1 is where basic research and theoretical exploration occur, moving up to TRL 9 in which a technology is implementable.  The concept of Self-Securing Data is at a TRL 1, which has made it difficult to identify any one technology or idea that can completely solve for the requirements given to us.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03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going to talk about some of the different technologies that</a:t>
            </a:r>
            <a:r>
              <a:rPr lang="en-US" baseline="0"/>
              <a:t> we explored as part of this project.  A final solution could use all or some of these.  </a:t>
            </a:r>
          </a:p>
          <a:p>
            <a:r>
              <a:rPr lang="en-US" baseline="0"/>
              <a:t>The DoD’s Technology Readiness Level evaluation method was used to identify the maturity level and next steps for each of these solutions.  On this scale a 1 is where basic research and theoretical exploration occur, moving up to TRL 9 in which a technology is implementable.  The concept of Self-Securing Data is at a TRL 1, which has made it difficult to identify any one technology or idea that can completely solve for the requirements given to us.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02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going to talk about some of the different technologies that</a:t>
            </a:r>
            <a:r>
              <a:rPr lang="en-US" baseline="0"/>
              <a:t> we explored as part of this project.  A final solution could use all or some of these.  </a:t>
            </a:r>
          </a:p>
          <a:p>
            <a:r>
              <a:rPr lang="en-US" baseline="0"/>
              <a:t>The DoD’s Technology Readiness Level evaluation method was used to identify the maturity level and next steps for each of these solutions.  On this scale a 1 is where basic research and theoretical exploration occur, moving up to TRL 9 in which a technology is implementable.  The concept of Self-Securing Data is at a TRL 1, which has made it difficult to identify any one technology or idea that can completely solve for the requirements given to us.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07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8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going to talk about some of the different technologies that</a:t>
            </a:r>
            <a:r>
              <a:rPr lang="en-US" baseline="0"/>
              <a:t> we explored as part of this project.  A final solution could use all or some of these.  </a:t>
            </a:r>
          </a:p>
          <a:p>
            <a:r>
              <a:rPr lang="en-US" baseline="0"/>
              <a:t>The DoD’s Technology Readiness Level evaluation method was used to identify the maturity level and next steps for each of these solutions.  On this scale a 1 is where basic research and theoretical exploration occur, moving up to TRL 9 in which a technology is implementable.  The concept of Self-Securing Data is at a TRL 1, which has made it difficult to identify any one technology or idea that can completely solve for the requirements given to us.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36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going to talk about some of the different technologies that</a:t>
            </a:r>
            <a:r>
              <a:rPr lang="en-US" baseline="0"/>
              <a:t> we explored as part of this project.  A final solution could use all or some of these.  </a:t>
            </a:r>
          </a:p>
          <a:p>
            <a:r>
              <a:rPr lang="en-US" baseline="0"/>
              <a:t>The DoD’s Technology Readiness Level evaluation method was used to identify the maturity level and next steps for each of these solutions.  On this scale a 1 is where basic research and theoretical exploration occur, moving up to TRL 9 in which a technology is implementable.  The concept of Self-Securing Data is at a TRL 1, which has made it difficult to identify any one technology or idea that can completely solve for the requirements given to us.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09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going to talk about some of the different technologies that</a:t>
            </a:r>
            <a:r>
              <a:rPr lang="en-US" baseline="0"/>
              <a:t> we explored as part of this project.  A final solution could use all or some of these.  </a:t>
            </a:r>
          </a:p>
          <a:p>
            <a:r>
              <a:rPr lang="en-US" baseline="0"/>
              <a:t>The DoD’s Technology Readiness Level evaluation method was used to identify the maturity level and next steps for each of these solutions.  On this scale a 1 is where basic research and theoretical exploration occur, moving up to TRL 9 in which a technology is implementable.  The concept of Self-Securing Data is at a TRL 1, which has made it difficult to identify any one technology or idea that can completely solve for the requirements given to us.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98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83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going to talk about some of the different technologies that</a:t>
            </a:r>
            <a:r>
              <a:rPr lang="en-US" baseline="0"/>
              <a:t> we explored as part of this project.  A final solution could use all or some of these.  </a:t>
            </a:r>
          </a:p>
          <a:p>
            <a:r>
              <a:rPr lang="en-US" baseline="0"/>
              <a:t>The DoD’s Technology Readiness Level evaluation method was used to identify the maturity level and next steps for each of these solutions.  On this scale a 1 is where basic research and theoretical exploration occur, moving up to TRL 9 in which a technology is implementable.  The concept of Self-Securing Data is at a TRL 1, which has made it difficult to identify any one technology or idea that can completely solve for the requirements given to us.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6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dirty="0"/>
              <a:t>will use HMAC wrapping to wrap</a:t>
            </a:r>
            <a:r>
              <a:rPr lang="en-US" baseline="0" dirty="0"/>
              <a:t> the session key for decryption.  You can rewrap it (like an onion) using different techniques.  DES and AES are commonly used today.  We also researched Time Efficient Stream Loss-tolerant Authentication (TESLA) which  involves both the sender and receiver(s) to have synchronized clocks.  This creates a chain of keys associated with time intervals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17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M’s Slide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86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M’s Slide</a:t>
            </a:r>
          </a:p>
          <a:p>
            <a:endParaRPr lang="en-US" dirty="0"/>
          </a:p>
          <a:p>
            <a:r>
              <a:rPr lang="en-US" dirty="0"/>
              <a:t>Network monitoring, asset tracking, resilient </a:t>
            </a:r>
            <a:r>
              <a:rPr lang="en-US" dirty="0" smtClean="0"/>
              <a:t>communication</a:t>
            </a:r>
          </a:p>
          <a:p>
            <a:endParaRPr lang="en-US" dirty="0" smtClean="0"/>
          </a:p>
          <a:p>
            <a:r>
              <a:rPr lang="en-US" dirty="0" smtClean="0"/>
              <a:t>Headers of blocks of data create a chain</a:t>
            </a:r>
          </a:p>
          <a:p>
            <a:pPr lvl="3">
              <a:buFont typeface="Wingdings 2"/>
              <a:buChar char=""/>
            </a:pPr>
            <a:r>
              <a:rPr lang="en-US" dirty="0" smtClean="0"/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Hash of previous block</a:t>
            </a:r>
          </a:p>
          <a:p>
            <a:pPr lvl="3">
              <a:buFont typeface="Wingdings 2"/>
              <a:buChar char=""/>
            </a:pPr>
            <a:r>
              <a:rPr lang="en-US" sz="2400" dirty="0" smtClean="0">
                <a:solidFill>
                  <a:schemeClr val="tx1"/>
                </a:solidFill>
              </a:rPr>
              <a:t>Timestamp</a:t>
            </a:r>
          </a:p>
          <a:p>
            <a:pPr lvl="3">
              <a:buFont typeface="Wingdings 2"/>
              <a:buChar char=""/>
            </a:pPr>
            <a:r>
              <a:rPr lang="en-US" sz="2400" dirty="0" smtClean="0">
                <a:solidFill>
                  <a:schemeClr val="tx1"/>
                </a:solidFill>
              </a:rPr>
              <a:t>Hash of current block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65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M’s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47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Dave: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The </a:t>
            </a:r>
            <a:r>
              <a:rPr lang="en-US" err="1">
                <a:solidFill>
                  <a:srgbClr val="FFFFFF"/>
                </a:solidFill>
              </a:rPr>
              <a:t>SelfProtect</a:t>
            </a:r>
            <a:r>
              <a:rPr lang="en-US">
                <a:solidFill>
                  <a:srgbClr val="FFFFFF"/>
                </a:solidFill>
              </a:rPr>
              <a:t> Object was designed by Dr. Shipping Chen from the University of Sydney</a:t>
            </a:r>
            <a:r>
              <a:rPr lang="en-US" baseline="0">
                <a:solidFill>
                  <a:srgbClr val="FFFFFF"/>
                </a:solidFill>
              </a:rPr>
              <a:t> looking at </a:t>
            </a:r>
            <a:r>
              <a:rPr lang="en-US">
                <a:solidFill>
                  <a:srgbClr val="FFFFFF"/>
                </a:solidFill>
              </a:rPr>
              <a:t>data writes management that is independent of a specific vendor. 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>
                <a:solidFill>
                  <a:srgbClr val="FFFFFF"/>
                </a:solidFill>
              </a:rPr>
              <a:t>Dr</a:t>
            </a:r>
            <a:r>
              <a:rPr lang="en-US">
                <a:solidFill>
                  <a:srgbClr val="FFFFFF"/>
                </a:solidFill>
              </a:rPr>
              <a:t> Chen implemented a proof of concept.</a:t>
            </a:r>
            <a:r>
              <a:rPr lang="en-US" baseline="0">
                <a:solidFill>
                  <a:srgbClr val="FFFFFF"/>
                </a:solidFill>
              </a:rPr>
              <a:t> Technologies used were </a:t>
            </a:r>
            <a:r>
              <a:rPr lang="en-US">
                <a:solidFill>
                  <a:srgbClr val="FFFFFF"/>
                </a:solidFill>
              </a:rPr>
              <a:t>Microsoft word, C# and XML Markup Control Language (XAMCL).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kern="1200">
                <a:solidFill>
                  <a:srgbClr val="FFFFFF"/>
                </a:solidFill>
                <a:effectLst/>
              </a:rPr>
              <a:t>SPO Concept is to</a:t>
            </a:r>
            <a:r>
              <a:rPr lang="en-US" kern="1200" baseline="0">
                <a:solidFill>
                  <a:srgbClr val="FFFFFF"/>
                </a:solidFill>
                <a:effectLst/>
              </a:rPr>
              <a:t> compile the document into a Dynamic Linked Library which provides a natural obfuscation through the use of public and private methods. </a:t>
            </a:r>
            <a:r>
              <a:rPr lang="en-US">
                <a:solidFill>
                  <a:srgbClr val="FFFFFF"/>
                </a:solidFill>
              </a:rPr>
              <a:t>The document is stored internally within the DLL</a:t>
            </a:r>
            <a:r>
              <a:rPr lang="en-US" kern="1200" baseline="0">
                <a:solidFill>
                  <a:srgbClr val="FFFFFF"/>
                </a:solidFill>
                <a:effectLst/>
              </a:rPr>
              <a:t>.</a:t>
            </a:r>
            <a:endParaRPr lang="en-US">
              <a:solidFill>
                <a:srgbClr val="FFFFF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SPO is</a:t>
            </a:r>
            <a:r>
              <a:rPr lang="en-US" kern="1200" baseline="0">
                <a:solidFill>
                  <a:srgbClr val="FFFFFF"/>
                </a:solidFill>
                <a:effectLst/>
              </a:rPr>
              <a:t> embedded with XACML to define access/authorization controls</a:t>
            </a:r>
            <a:r>
              <a:rPr lang="en-US">
                <a:solidFill>
                  <a:srgbClr val="FFFFFF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kern="1200" baseline="0">
                <a:solidFill>
                  <a:srgbClr val="FFFFFF"/>
                </a:solidFill>
                <a:effectLst/>
              </a:rPr>
              <a:t>To access the document they used Microsoft office tools to build a word plugin. </a:t>
            </a:r>
            <a:r>
              <a:rPr lang="en-US">
                <a:solidFill>
                  <a:srgbClr val="FFFFFF"/>
                </a:solidFill>
              </a:rPr>
              <a:t>The plugin </a:t>
            </a:r>
            <a:r>
              <a:rPr lang="en-US" kern="1200" baseline="0">
                <a:solidFill>
                  <a:srgbClr val="FFFFFF"/>
                </a:solidFill>
                <a:effectLst/>
              </a:rPr>
              <a:t>allows the </a:t>
            </a:r>
            <a:r>
              <a:rPr lang="en-US" kern="1200" baseline="0" err="1">
                <a:solidFill>
                  <a:srgbClr val="FFFFFF"/>
                </a:solidFill>
                <a:effectLst/>
              </a:rPr>
              <a:t>dll</a:t>
            </a:r>
            <a:r>
              <a:rPr lang="en-US" kern="1200" baseline="0">
                <a:solidFill>
                  <a:srgbClr val="FFFFFF"/>
                </a:solidFill>
                <a:effectLst/>
              </a:rPr>
              <a:t> to execute the e</a:t>
            </a:r>
            <a:r>
              <a:rPr lang="en-US">
                <a:solidFill>
                  <a:srgbClr val="FFFFFF"/>
                </a:solidFill>
              </a:rPr>
              <a:t>mbedded </a:t>
            </a:r>
            <a:r>
              <a:rPr lang="en-US" kern="1200" baseline="0">
                <a:solidFill>
                  <a:srgbClr val="FFFFFF"/>
                </a:solidFill>
                <a:effectLst/>
              </a:rPr>
              <a:t>protections when a user tries to view the document.</a:t>
            </a:r>
            <a:r>
              <a:rPr lang="en-US">
                <a:solidFill>
                  <a:srgbClr val="FFFFFF"/>
                </a:solidFill>
              </a:rPr>
              <a:t>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Controls implemented were</a:t>
            </a:r>
            <a:r>
              <a:rPr lang="en-US" baseline="0">
                <a:solidFill>
                  <a:srgbClr val="FFFFFF"/>
                </a:solidFill>
              </a:rPr>
              <a:t> a password and max number of views. </a:t>
            </a:r>
            <a:r>
              <a:rPr lang="en-US">
                <a:solidFill>
                  <a:srgbClr val="FFFFFF"/>
                </a:solidFill>
              </a:rPr>
              <a:t>After it reached its maximum views they could no longer open </a:t>
            </a:r>
            <a:r>
              <a:rPr lang="en-US" kern="1200" baseline="0">
                <a:solidFill>
                  <a:srgbClr val="FFFFFF"/>
                </a:solidFill>
                <a:effectLst/>
              </a:rPr>
              <a:t>the </a:t>
            </a:r>
            <a:r>
              <a:rPr lang="en-US">
                <a:solidFill>
                  <a:srgbClr val="FFFFFF"/>
                </a:solidFill>
              </a:rPr>
              <a:t>document</a:t>
            </a:r>
            <a:r>
              <a:rPr lang="en-US" kern="1200" baseline="0">
                <a:solidFill>
                  <a:srgbClr val="FFFFFF"/>
                </a:solidFill>
                <a:effectLst/>
              </a:rPr>
              <a:t>.</a:t>
            </a:r>
            <a:r>
              <a:rPr lang="en-US">
                <a:solidFill>
                  <a:srgbClr val="FFFFFF"/>
                </a:solidFill>
              </a:rPr>
              <a:t> </a:t>
            </a: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Gary: </a:t>
            </a:r>
          </a:p>
          <a:p>
            <a:endParaRPr lang="en-US">
              <a:solidFill>
                <a:srgbClr val="FFFFF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kern="1200">
                <a:solidFill>
                  <a:srgbClr val="FFFFFF"/>
                </a:solidFill>
                <a:effectLst/>
              </a:rPr>
              <a:t>XACML provides a methodology for defining attribute based policy access that</a:t>
            </a:r>
            <a:r>
              <a:rPr lang="en-US" kern="1200" baseline="0">
                <a:solidFill>
                  <a:srgbClr val="FFFFFF"/>
                </a:solidFill>
                <a:effectLst/>
              </a:rPr>
              <a:t> is tailor able</a:t>
            </a:r>
            <a:r>
              <a:rPr lang="en-US" kern="1200">
                <a:solidFill>
                  <a:srgbClr val="FFFFFF"/>
                </a:solidFill>
                <a:effectLst/>
              </a:rPr>
              <a:t>.</a:t>
            </a:r>
            <a:r>
              <a:rPr lang="en-US">
                <a:solidFill>
                  <a:srgbClr val="FFFFFF"/>
                </a:solidFill>
              </a:rPr>
              <a:t> For instance SPO object can contain XACML attributes that define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Destruction, Location Based, Data view Limits,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kern="1200">
                <a:solidFill>
                  <a:srgbClr val="FFFFFF"/>
                </a:solidFill>
                <a:effectLst/>
              </a:rPr>
              <a:t>SPO does not perform real-time </a:t>
            </a:r>
            <a:r>
              <a:rPr lang="en-US">
                <a:solidFill>
                  <a:srgbClr val="FFFFFF"/>
                </a:solidFill>
              </a:rPr>
              <a:t>tamper </a:t>
            </a:r>
            <a:r>
              <a:rPr lang="en-US" kern="1200">
                <a:solidFill>
                  <a:srgbClr val="FFFFFF"/>
                </a:solidFill>
                <a:effectLst/>
              </a:rPr>
              <a:t>detection which requires active listening. However, upon an access request, the object is now active and can be coded to perform a variety operation </a:t>
            </a:r>
            <a:r>
              <a:rPr lang="en-US">
                <a:solidFill>
                  <a:srgbClr val="FFFFFF"/>
                </a:solidFill>
              </a:rPr>
              <a:t>including </a:t>
            </a:r>
            <a:r>
              <a:rPr lang="en-US" kern="1200">
                <a:solidFill>
                  <a:srgbClr val="FFFFFF"/>
                </a:solidFill>
                <a:effectLst/>
              </a:rPr>
              <a:t>tamper to threat detection.</a:t>
            </a:r>
            <a:endParaRPr lang="en-US">
              <a:solidFill>
                <a:srgbClr val="FFFFFF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kern="1200">
                <a:solidFill>
                  <a:srgbClr val="FFFFFF"/>
                </a:solidFill>
                <a:effectLst/>
              </a:rPr>
              <a:t>If desired the object could even destroy the data. False</a:t>
            </a:r>
            <a:r>
              <a:rPr lang="en-US" kern="1200" baseline="0">
                <a:solidFill>
                  <a:srgbClr val="FFFFFF"/>
                </a:solidFill>
                <a:effectLst/>
              </a:rPr>
              <a:t> positives could lead to the risk of data lose.</a:t>
            </a:r>
            <a:endParaRPr lang="en-US">
              <a:solidFill>
                <a:srgbClr val="FFFFFF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kern="1200">
                <a:solidFill>
                  <a:srgbClr val="FFFFFF"/>
                </a:solidFill>
                <a:effectLst/>
              </a:rPr>
              <a:t>The SPO data is inherently quarantined by nature, it is a compiled DLL that stores protected by imbedded access policies.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76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Gary: </a:t>
            </a:r>
          </a:p>
          <a:p>
            <a:endParaRPr lang="en-US"/>
          </a:p>
          <a:p>
            <a:r>
              <a:rPr lang="en-US"/>
              <a:t>The individual technologies used to implement SPO are commercially mature. The SPO concept is on the TRL scale is at level 4. </a:t>
            </a:r>
          </a:p>
          <a:p>
            <a:endParaRPr lang="en-US"/>
          </a:p>
          <a:p>
            <a:r>
              <a:rPr lang="en-US"/>
              <a:t>It does </a:t>
            </a:r>
            <a:r>
              <a:rPr lang="en-US" baseline="0"/>
              <a:t>not meet the active monitoring </a:t>
            </a:r>
            <a:r>
              <a:rPr lang="en-US"/>
              <a:t>requirement </a:t>
            </a:r>
            <a:r>
              <a:rPr lang="en-US" baseline="0"/>
              <a:t>because it needs to be </a:t>
            </a:r>
            <a:r>
              <a:rPr lang="en-US"/>
              <a:t>running </a:t>
            </a:r>
            <a:r>
              <a:rPr lang="en-US" baseline="0"/>
              <a:t>to work.</a:t>
            </a:r>
            <a:r>
              <a:rPr lang="en-US"/>
              <a:t> </a:t>
            </a:r>
          </a:p>
          <a:p>
            <a:r>
              <a:rPr lang="en-US"/>
              <a:t>In addition it fails to </a:t>
            </a:r>
            <a:r>
              <a:rPr lang="en-US" baseline="0"/>
              <a:t>meet </a:t>
            </a:r>
            <a:r>
              <a:rPr lang="en-US"/>
              <a:t>the requirement for protecting </a:t>
            </a:r>
            <a:r>
              <a:rPr lang="en-US" baseline="0"/>
              <a:t>of data created from this data </a:t>
            </a:r>
            <a:r>
              <a:rPr lang="en-US"/>
              <a:t>includes </a:t>
            </a:r>
            <a:r>
              <a:rPr lang="en-US" baseline="0"/>
              <a:t>the same controls.</a:t>
            </a:r>
          </a:p>
          <a:p>
            <a:endParaRPr lang="en-US"/>
          </a:p>
          <a:p>
            <a:r>
              <a:rPr lang="en-US"/>
              <a:t>Dave: </a:t>
            </a:r>
          </a:p>
          <a:p>
            <a:r>
              <a:rPr lang="en-US"/>
              <a:t>There are challenges for implementing, for example you are passing around an executable object and virus scan software is not a fan of that, exceptions required.</a:t>
            </a:r>
          </a:p>
          <a:p>
            <a:r>
              <a:rPr lang="en-US"/>
              <a:t>Potential increases to payload sizes.</a:t>
            </a:r>
          </a:p>
          <a:p>
            <a:endParaRPr lang="en-US"/>
          </a:p>
          <a:p>
            <a:r>
              <a:rPr lang="en-US" baseline="0"/>
              <a:t>False positives could potentially lead to </a:t>
            </a:r>
            <a:r>
              <a:rPr lang="en-US"/>
              <a:t>SPO </a:t>
            </a:r>
            <a:r>
              <a:rPr lang="en-US" baseline="0"/>
              <a:t>quarantining or destroying data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3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3C82-6F67-594F-9AAC-2954E6F98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1778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4DAB0-1EC8-ED4F-86EC-5FBE024DA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9746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595CD-FA62-E644-A2EE-8CBFF56E9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0723-75EE-FE4D-B59E-418A43724EF3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7A1E-7877-DE4F-A4A1-AD1AD6A55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71417-4794-AE49-9A58-F2E8A601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EBBD-BC8A-054E-8367-EFEF68EA3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C84AB-EF5D-F349-8B44-75FF50D21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D7951-11BE-2341-953C-552D5FE3D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B8A68-48D8-7249-85B1-F4BD0EDA6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0723-75EE-FE4D-B59E-418A43724EF3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658D3-D4B0-2F43-B3DF-7EE222F0C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52E4C-0CC7-9341-8353-D8AAE7C68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EBBD-BC8A-054E-8367-EFEF68EA3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4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1C63-0656-314B-8CBB-18073363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2DA00-44FB-2740-AA5C-0700EAF17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F5A0D-1586-0343-8B6B-E1214F0E0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0723-75EE-FE4D-B59E-418A43724EF3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388BA-5465-8241-AB78-AB148F8F1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1049-5E39-4E4A-B2C9-795302C43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EBBD-BC8A-054E-8367-EFEF68EA3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3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E75B-FE15-1E47-9EA3-93871288D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84FCF-A7A1-A74B-8A0E-1162FC8E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0723-75EE-FE4D-B59E-418A43724EF3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C27560-625B-0D47-9348-29E98071C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1FBD3B-646C-0045-B7C9-D588043A5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EBBD-BC8A-054E-8367-EFEF68EA3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26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EEF48-D351-B749-B123-6A7F17F2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0723-75EE-FE4D-B59E-418A43724EF3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77F9B-DEE5-B346-AB2B-6BAD77D0E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C1877-14B6-F749-ADC8-261699B90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EBBD-BC8A-054E-8367-EFEF68EA3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1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" y="365760"/>
            <a:ext cx="96926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380ED7-19CF-174F-829C-B04B49FADA9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2DDA37-81E4-C140-8A99-0ED1A5F7F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60"/>
            <a:ext cx="10515600" cy="1086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064F8-4ACB-A548-9F5C-7B55613C3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01193"/>
            <a:ext cx="10515600" cy="382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47F14-61DC-0D43-B86B-0AD486888F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80723-75EE-FE4D-B59E-418A43724EF3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E6ED5-4EF4-5145-AF00-EF54F107A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6E4A9-3190-7041-9454-706653D7F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EEBBD-BC8A-054E-8367-EFEF68EA3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1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B847D-CA4F-754E-AFE7-60D6520C4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C2C2DC-6FC2-5545-B8E2-0778BE722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118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440" y="1653308"/>
            <a:ext cx="6704215" cy="4541827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sz="3200" b="1" i="1" dirty="0"/>
              <a:t>Benefits</a:t>
            </a:r>
          </a:p>
          <a:p>
            <a:pPr lvl="1"/>
            <a:r>
              <a:rPr lang="en-US" dirty="0"/>
              <a:t>Mature Technology</a:t>
            </a:r>
          </a:p>
          <a:p>
            <a:pPr lvl="1"/>
            <a:r>
              <a:rPr lang="en-US" dirty="0"/>
              <a:t>Partially meets most requirements</a:t>
            </a:r>
          </a:p>
          <a:p>
            <a:pPr lvl="1"/>
            <a:r>
              <a:rPr lang="en-US" dirty="0"/>
              <a:t>Fairly easy to POC</a:t>
            </a:r>
          </a:p>
          <a:p>
            <a:r>
              <a:rPr lang="en-US" sz="3200" b="1" i="1" dirty="0"/>
              <a:t>Challenges</a:t>
            </a:r>
          </a:p>
          <a:p>
            <a:pPr lvl="1"/>
            <a:r>
              <a:rPr lang="en-US" dirty="0"/>
              <a:t>Delays in transmission (TESLA)</a:t>
            </a:r>
          </a:p>
          <a:p>
            <a:pPr lvl="1"/>
            <a:r>
              <a:rPr lang="en-US" dirty="0"/>
              <a:t>False Positives (Integrated Solution)</a:t>
            </a:r>
          </a:p>
          <a:p>
            <a:r>
              <a:rPr lang="en-US" sz="3200" b="1" i="1" dirty="0" smtClean="0"/>
              <a:t>Direction</a:t>
            </a:r>
            <a:endParaRPr lang="en-US" sz="3200" b="1" i="1" dirty="0"/>
          </a:p>
          <a:p>
            <a:pPr lvl="1"/>
            <a:r>
              <a:rPr lang="en-US" dirty="0"/>
              <a:t>These technologies have been tested in isolation, the next step would be to do a Proof of Concept of an integrated </a:t>
            </a:r>
            <a:r>
              <a:rPr lang="en-US" dirty="0" smtClean="0"/>
              <a:t>solution</a:t>
            </a: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7390850" y="1357745"/>
            <a:ext cx="4412530" cy="5181600"/>
            <a:chOff x="5722070" y="641532"/>
            <a:chExt cx="4412530" cy="47825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2433" y="641532"/>
              <a:ext cx="3012167" cy="47825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279716" y="1320731"/>
              <a:ext cx="603849" cy="28575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TRL 9/8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279715" y="2674053"/>
              <a:ext cx="603849" cy="28575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TRL 5/6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279715" y="3799659"/>
              <a:ext cx="603849" cy="28575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TRL 3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5866881" y="1265288"/>
              <a:ext cx="1407951" cy="4260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HMAC Wrapping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5866879" y="2601287"/>
              <a:ext cx="1407951" cy="4260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TESLA</a:t>
              </a: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5722070" y="3756284"/>
              <a:ext cx="1526721" cy="4260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Integrated Solution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5004874" y="318260"/>
            <a:ext cx="6572252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smtClean="0">
                <a:solidFill>
                  <a:srgbClr val="FFC000"/>
                </a:solidFill>
              </a:rPr>
              <a:t>Cryptographic Techniques</a:t>
            </a:r>
            <a:endParaRPr 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D90298-35F5-4E2D-B9F3-F2B6A5D46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419" y="1459344"/>
            <a:ext cx="7940271" cy="47585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30188" lvl="2">
              <a:lnSpc>
                <a:spcPct val="100000"/>
              </a:lnSpc>
            </a:pPr>
            <a:r>
              <a:rPr lang="en-US" sz="2800" dirty="0" smtClean="0"/>
              <a:t>Shared</a:t>
            </a:r>
            <a:r>
              <a:rPr lang="en-US" sz="2800" dirty="0"/>
              <a:t>, distributed, tamper-resistant database</a:t>
            </a:r>
          </a:p>
          <a:p>
            <a:pPr marL="230188" lvl="2">
              <a:lnSpc>
                <a:spcPct val="100000"/>
              </a:lnSpc>
            </a:pPr>
            <a:r>
              <a:rPr lang="en-US" sz="2800" dirty="0" smtClean="0"/>
              <a:t>Requires paradigm shift in how we think about security</a:t>
            </a:r>
          </a:p>
          <a:p>
            <a:pPr marL="457200" lvl="2">
              <a:lnSpc>
                <a:spcPct val="100000"/>
              </a:lnSpc>
              <a:buNone/>
            </a:pPr>
            <a:r>
              <a:rPr lang="en-US" sz="2800" i="1" dirty="0" smtClean="0"/>
              <a:t>How it works:</a:t>
            </a:r>
          </a:p>
          <a:p>
            <a:pPr marL="342900" lvl="2" indent="-342900"/>
            <a:r>
              <a:rPr lang="en-US" sz="2800" dirty="0" smtClean="0"/>
              <a:t>Headers </a:t>
            </a:r>
            <a:r>
              <a:rPr lang="en-US" sz="2800" dirty="0"/>
              <a:t>of blocks of </a:t>
            </a:r>
            <a:r>
              <a:rPr lang="en-US" sz="2800" dirty="0" smtClean="0"/>
              <a:t>data create a chain</a:t>
            </a:r>
            <a:endParaRPr lang="en-US" sz="2800" dirty="0"/>
          </a:p>
          <a:p>
            <a:pPr marL="342900" lvl="2" indent="-342900"/>
            <a:r>
              <a:rPr lang="en-US" sz="2800" dirty="0" smtClean="0"/>
              <a:t>Distributed </a:t>
            </a:r>
            <a:r>
              <a:rPr lang="en-US" sz="2800" dirty="0"/>
              <a:t>Network</a:t>
            </a:r>
          </a:p>
          <a:p>
            <a:pPr marL="342900" lvl="3" indent="-342900"/>
            <a:r>
              <a:rPr lang="en-US" sz="2800" dirty="0"/>
              <a:t>Trusted/untrusted actors</a:t>
            </a:r>
          </a:p>
          <a:p>
            <a:pPr marL="342900" lvl="3" indent="-342900"/>
            <a:r>
              <a:rPr lang="en-US" sz="2800" dirty="0"/>
              <a:t>Full, partial, and simple </a:t>
            </a:r>
            <a:r>
              <a:rPr lang="en-US" sz="2800" dirty="0" smtClean="0"/>
              <a:t>nodes</a:t>
            </a:r>
          </a:p>
          <a:p>
            <a:pPr marL="342900" lvl="2" indent="-342900"/>
            <a:r>
              <a:rPr lang="en-US" sz="2800" dirty="0" smtClean="0"/>
              <a:t>Consensus </a:t>
            </a:r>
            <a:r>
              <a:rPr lang="en-US" sz="2800" dirty="0"/>
              <a:t>methods</a:t>
            </a:r>
          </a:p>
          <a:p>
            <a:pPr marL="342900" lvl="2" indent="-342900"/>
            <a:r>
              <a:rPr lang="en-US" sz="2800" dirty="0" smtClean="0"/>
              <a:t>Access </a:t>
            </a:r>
            <a:r>
              <a:rPr lang="en-US" sz="2800" dirty="0"/>
              <a:t>control</a:t>
            </a:r>
          </a:p>
          <a:p>
            <a:pPr marL="342900" lvl="3" indent="-342900"/>
            <a:r>
              <a:rPr lang="en-US" sz="2800" dirty="0" smtClean="0"/>
              <a:t>Confidentiality</a:t>
            </a:r>
            <a:endParaRPr lang="en-US" sz="24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A7A4515-B5FE-4B16-9BA0-7D94E1AA5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1314449"/>
            <a:ext cx="3866091" cy="524637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04874" y="318260"/>
            <a:ext cx="6572252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 err="1" smtClean="0">
                <a:solidFill>
                  <a:srgbClr val="FFC000"/>
                </a:solidFill>
              </a:rPr>
              <a:t>Blockchain</a:t>
            </a:r>
            <a:endParaRPr 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5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07435" y="1394690"/>
            <a:ext cx="7217338" cy="5172365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sz="3200" b="1" i="1" dirty="0"/>
              <a:t>Benefits</a:t>
            </a:r>
          </a:p>
          <a:p>
            <a:pPr lvl="1"/>
            <a:r>
              <a:rPr lang="en-US" dirty="0"/>
              <a:t>Immutable data at rest</a:t>
            </a:r>
          </a:p>
          <a:p>
            <a:pPr lvl="1"/>
            <a:r>
              <a:rPr lang="en-US" dirty="0"/>
              <a:t>Fault tolerant architecture</a:t>
            </a:r>
          </a:p>
          <a:p>
            <a:pPr lvl="1"/>
            <a:r>
              <a:rPr lang="en-US" dirty="0"/>
              <a:t>Assumes untrust</a:t>
            </a:r>
          </a:p>
          <a:p>
            <a:r>
              <a:rPr lang="en-US" sz="3200" b="1" i="1" dirty="0"/>
              <a:t>Challenges</a:t>
            </a:r>
          </a:p>
          <a:p>
            <a:pPr lvl="1"/>
            <a:r>
              <a:rPr lang="en-US" dirty="0"/>
              <a:t>Confidentiality relies on access controls</a:t>
            </a:r>
          </a:p>
          <a:p>
            <a:pPr lvl="1"/>
            <a:r>
              <a:rPr lang="en-US" dirty="0"/>
              <a:t>Newer technology, complex to POC</a:t>
            </a:r>
          </a:p>
          <a:p>
            <a:pPr lvl="1"/>
            <a:r>
              <a:rPr lang="en-US" dirty="0"/>
              <a:t>Agreement on Consensus Logic</a:t>
            </a:r>
          </a:p>
          <a:p>
            <a:r>
              <a:rPr lang="en-US" sz="3200" b="1" i="1" dirty="0" smtClean="0"/>
              <a:t>Direction</a:t>
            </a:r>
            <a:endParaRPr lang="en-US" sz="3200" b="1" i="1" dirty="0"/>
          </a:p>
          <a:p>
            <a:pPr lvl="1"/>
            <a:r>
              <a:rPr lang="en-US" dirty="0"/>
              <a:t>Do a feasibility study focused on Blockchain</a:t>
            </a:r>
          </a:p>
          <a:p>
            <a:pPr lvl="1"/>
            <a:r>
              <a:rPr lang="en-US" dirty="0"/>
              <a:t>Focus on specific requirements for </a:t>
            </a:r>
            <a:r>
              <a:rPr lang="en-US" dirty="0" smtClean="0"/>
              <a:t>DoD/AF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512730" y="1394689"/>
            <a:ext cx="4405540" cy="5172365"/>
            <a:chOff x="5745019" y="641532"/>
            <a:chExt cx="4405540" cy="48079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2432" y="641532"/>
              <a:ext cx="3028127" cy="480792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88950" y="4104821"/>
              <a:ext cx="603849" cy="28575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TRL 2/3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865041" y="1028541"/>
              <a:ext cx="1407951" cy="4260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Bitcoin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288950" y="1098683"/>
              <a:ext cx="603849" cy="28575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TRL 9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5745019" y="4034679"/>
              <a:ext cx="1527974" cy="4260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Military Application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5004874" y="318260"/>
            <a:ext cx="6572252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 err="1" smtClean="0">
                <a:solidFill>
                  <a:srgbClr val="FFC000"/>
                </a:solidFill>
              </a:rPr>
              <a:t>Blockchain</a:t>
            </a:r>
            <a:endParaRPr 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004874" y="318260"/>
            <a:ext cx="6572252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Self Protecting Object</a:t>
            </a:r>
            <a:endParaRPr lang="en-US" sz="40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1325880"/>
            <a:ext cx="10863072" cy="527008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02300" y="2651916"/>
            <a:ext cx="5645150" cy="1334073"/>
            <a:chOff x="5702300" y="2564827"/>
            <a:chExt cx="5645150" cy="13340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300" y="2564827"/>
              <a:ext cx="5645150" cy="1334073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5890122" y="2756894"/>
              <a:ext cx="82550" cy="6985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659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73469" y="1373909"/>
            <a:ext cx="6951345" cy="525780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sz="3200" b="1" i="1" dirty="0"/>
              <a:t>Benefits</a:t>
            </a:r>
          </a:p>
          <a:p>
            <a:pPr lvl="1"/>
            <a:r>
              <a:rPr lang="en-US" sz="2800" dirty="0"/>
              <a:t>Mature Individual Technologies </a:t>
            </a:r>
          </a:p>
          <a:p>
            <a:pPr lvl="1"/>
            <a:r>
              <a:rPr lang="en-US" sz="2800" dirty="0"/>
              <a:t>Partially Meets Requirements</a:t>
            </a:r>
            <a:br>
              <a:rPr lang="en-US" sz="2800" dirty="0"/>
            </a:br>
            <a:endParaRPr lang="en-US" sz="2800" dirty="0"/>
          </a:p>
          <a:p>
            <a:r>
              <a:rPr lang="en-US" sz="3200" b="1" i="1" dirty="0"/>
              <a:t>Challenges</a:t>
            </a:r>
          </a:p>
          <a:p>
            <a:pPr lvl="1"/>
            <a:r>
              <a:rPr lang="en-US" sz="2800" dirty="0"/>
              <a:t>Security issues with executable object</a:t>
            </a:r>
          </a:p>
          <a:p>
            <a:pPr lvl="1"/>
            <a:r>
              <a:rPr lang="en-US" sz="2800" dirty="0"/>
              <a:t>Increased payload size</a:t>
            </a:r>
          </a:p>
          <a:p>
            <a:pPr lvl="1"/>
            <a:r>
              <a:rPr lang="en-US" sz="2800" dirty="0"/>
              <a:t>False Positives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422863" y="1277097"/>
            <a:ext cx="4457701" cy="5354612"/>
            <a:chOff x="7422863" y="981075"/>
            <a:chExt cx="4457701" cy="5396865"/>
          </a:xfrm>
        </p:grpSpPr>
        <p:pic>
          <p:nvPicPr>
            <p:cNvPr id="4098" name="Picture 1" descr="image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5990" y="981075"/>
              <a:ext cx="4254574" cy="5396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ight Arrow 5">
              <a:extLst>
                <a:ext uri="{FF2B5EF4-FFF2-40B4-BE49-F238E27FC236}">
                  <a16:creationId xmlns:a16="http://schemas.microsoft.com/office/drawing/2014/main" id="{5282C6C7-CF2B-45DE-AAD7-4EC74E3EB8EB}"/>
                </a:ext>
              </a:extLst>
            </p:cNvPr>
            <p:cNvSpPr/>
            <p:nvPr/>
          </p:nvSpPr>
          <p:spPr>
            <a:xfrm>
              <a:off x="7422863" y="4010839"/>
              <a:ext cx="1004278" cy="3919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5004874" y="318260"/>
            <a:ext cx="6572252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 smtClean="0">
                <a:solidFill>
                  <a:srgbClr val="FFC000"/>
                </a:solidFill>
              </a:rPr>
              <a:t>Self Protecting Object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6F6FDB6E-8D85-4EC4-B90B-AB277ED01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835" y="485140"/>
            <a:ext cx="5997678" cy="43434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3600" b="1" dirty="0">
                <a:solidFill>
                  <a:srgbClr val="FFC000"/>
                </a:solidFill>
              </a:rPr>
              <a:t>A Virtualized DataSafe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1237" y="1352434"/>
            <a:ext cx="7427748" cy="520838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DataSafe uses custom computer hardware and software to protect data while in use, at rest, and in transit </a:t>
            </a:r>
            <a:endParaRPr lang="en-US" dirty="0"/>
          </a:p>
          <a:p>
            <a:r>
              <a:rPr lang="en-US" sz="2400" dirty="0"/>
              <a:t>Dr. Ruby B. Lee is a Professor at Princeton University who holds a patent on </a:t>
            </a:r>
            <a:r>
              <a:rPr lang="en-US" sz="2400" dirty="0" err="1" smtClean="0"/>
              <a:t>DataSafe</a:t>
            </a: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Virtualized DataSafe concept is a purely software implementation of Dr. Lee's DataSafe</a:t>
            </a:r>
            <a:r>
              <a:rPr lang="en-US" sz="2400" dirty="0">
                <a:solidFill>
                  <a:srgbClr val="000000"/>
                </a:solidFill>
              </a:rPr>
              <a:t> that we created for this </a:t>
            </a:r>
            <a:r>
              <a:rPr lang="en-US" sz="2400" dirty="0" smtClean="0">
                <a:solidFill>
                  <a:srgbClr val="000000"/>
                </a:solidFill>
              </a:rPr>
              <a:t>research</a:t>
            </a:r>
          </a:p>
          <a:p>
            <a:pPr lvl="1"/>
            <a:r>
              <a:rPr lang="en-US" sz="2200" dirty="0"/>
              <a:t>Monitors data - Tracks sensitive data by monitoring all operations against it while in use</a:t>
            </a:r>
            <a:endParaRPr lang="en-US" sz="1400" dirty="0"/>
          </a:p>
          <a:p>
            <a:pPr lvl="1">
              <a:buFont typeface="Arial"/>
            </a:pPr>
            <a:r>
              <a:rPr lang="en-US" sz="2200" dirty="0"/>
              <a:t>Encrypts data – Encrypts data in use, at rest, and in transit</a:t>
            </a:r>
          </a:p>
          <a:p>
            <a:pPr lvl="1">
              <a:buFont typeface="Arial"/>
            </a:pPr>
            <a:r>
              <a:rPr lang="en-US" sz="2200" dirty="0"/>
              <a:t>Isolates data - Requires all work on sensitive data to occur within a secure environment</a:t>
            </a:r>
          </a:p>
          <a:p>
            <a:pPr lvl="1">
              <a:buFont typeface="Arial"/>
            </a:pPr>
            <a:r>
              <a:rPr lang="en-US" sz="2200" dirty="0"/>
              <a:t>Enforces access </a:t>
            </a:r>
            <a:r>
              <a:rPr lang="en-US" sz="2200" dirty="0" smtClean="0"/>
              <a:t>policies</a:t>
            </a:r>
            <a:endParaRPr lang="en-US" sz="2200" dirty="0">
              <a:solidFill>
                <a:srgbClr val="000000"/>
              </a:solidFill>
            </a:endParaRP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6" name="Picture 5" descr="bigstock-Lock-and-electronic-printed-ci-26788790-1.jpg">
            <a:extLst>
              <a:ext uri="{FF2B5EF4-FFF2-40B4-BE49-F238E27FC236}">
                <a16:creationId xmlns:a16="http://schemas.microsoft.com/office/drawing/2014/main" id="{90CBBE3C-82E0-4CB0-97AA-82429612E8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03" r="24335" b="1"/>
          <a:stretch/>
        </p:blipFill>
        <p:spPr>
          <a:xfrm>
            <a:off x="110836" y="1330036"/>
            <a:ext cx="4542475" cy="52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9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5564" y="1422400"/>
            <a:ext cx="6853381" cy="465836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b="1" i="1" dirty="0"/>
              <a:t>Benefits</a:t>
            </a:r>
          </a:p>
          <a:p>
            <a:pPr lvl="1"/>
            <a:r>
              <a:rPr lang="en-US" sz="2800" dirty="0"/>
              <a:t>Highest level of security</a:t>
            </a:r>
          </a:p>
          <a:p>
            <a:pPr lvl="1"/>
            <a:r>
              <a:rPr lang="en-US" sz="2800" dirty="0"/>
              <a:t>Data is protected while </a:t>
            </a:r>
            <a:r>
              <a:rPr lang="en-US" sz="2800" dirty="0">
                <a:solidFill>
                  <a:srgbClr val="262626"/>
                </a:solidFill>
              </a:rPr>
              <a:t>in use, in transit, and at rest</a:t>
            </a:r>
            <a:endParaRPr lang="en-US" sz="2800" dirty="0">
              <a:solidFill>
                <a:schemeClr val="tx1"/>
              </a:solidFill>
            </a:endParaRPr>
          </a:p>
          <a:p>
            <a:pPr lvl="1"/>
            <a:r>
              <a:rPr lang="en-US" sz="2800" dirty="0"/>
              <a:t>Protection from hardware-level attacks</a:t>
            </a:r>
          </a:p>
          <a:p>
            <a:pPr lvl="1"/>
            <a:r>
              <a:rPr lang="en-US" sz="2800" dirty="0"/>
              <a:t>Portable</a:t>
            </a:r>
          </a:p>
          <a:p>
            <a:r>
              <a:rPr lang="en-US" b="1" i="1" dirty="0" smtClean="0"/>
              <a:t>Challenges</a:t>
            </a:r>
            <a:endParaRPr lang="en-US" b="1" i="1" dirty="0"/>
          </a:p>
          <a:p>
            <a:pPr lvl="1"/>
            <a:r>
              <a:rPr lang="en-US" sz="2800" dirty="0"/>
              <a:t>Immature technology – TRL Level 2</a:t>
            </a:r>
          </a:p>
          <a:p>
            <a:pPr lvl="1"/>
            <a:r>
              <a:rPr lang="en-US" sz="2800" dirty="0"/>
              <a:t>Complex</a:t>
            </a:r>
          </a:p>
          <a:p>
            <a:pPr lvl="1"/>
            <a:r>
              <a:rPr lang="en-US" sz="2800" dirty="0"/>
              <a:t>Newer hardware recommended</a:t>
            </a:r>
            <a:r>
              <a:rPr lang="en-US" sz="2800" dirty="0">
                <a:solidFill>
                  <a:srgbClr val="262626"/>
                </a:solidFill>
              </a:rPr>
              <a:t> to support all security features</a:t>
            </a:r>
          </a:p>
          <a:p>
            <a:pPr lvl="1"/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7379889" y="1422399"/>
            <a:ext cx="4460922" cy="5006109"/>
            <a:chOff x="6288813" y="1279345"/>
            <a:chExt cx="4460922" cy="51214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2432" y="1279345"/>
              <a:ext cx="3627303" cy="5121455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>
              <a:off x="6288813" y="5145405"/>
              <a:ext cx="1036037" cy="4210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20">
            <a:extLst>
              <a:ext uri="{FF2B5EF4-FFF2-40B4-BE49-F238E27FC236}">
                <a16:creationId xmlns:a16="http://schemas.microsoft.com/office/drawing/2014/main" id="{6F6FDB6E-8D85-4EC4-B90B-AB277ED01A53}"/>
              </a:ext>
            </a:extLst>
          </p:cNvPr>
          <p:cNvSpPr txBox="1">
            <a:spLocks/>
          </p:cNvSpPr>
          <p:nvPr/>
        </p:nvSpPr>
        <p:spPr>
          <a:xfrm>
            <a:off x="5992835" y="485140"/>
            <a:ext cx="5997678" cy="4343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 smtClean="0">
                <a:solidFill>
                  <a:srgbClr val="FFC000"/>
                </a:solidFill>
              </a:rPr>
              <a:t>A Virtualized </a:t>
            </a:r>
            <a:r>
              <a:rPr lang="en-US" sz="3600" b="1" dirty="0" err="1" smtClean="0">
                <a:solidFill>
                  <a:srgbClr val="FFC000"/>
                </a:solidFill>
              </a:rPr>
              <a:t>DataSafe</a:t>
            </a:r>
            <a:r>
              <a:rPr lang="en-US" sz="3600" b="1" dirty="0" smtClean="0">
                <a:solidFill>
                  <a:srgbClr val="FFC000"/>
                </a:solidFill>
              </a:rPr>
              <a:t> Concept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45" y="1491853"/>
            <a:ext cx="11867746" cy="4351337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US" dirty="0"/>
              <a:t>Crypto</a:t>
            </a:r>
          </a:p>
          <a:p>
            <a:pPr lvl="2"/>
            <a:r>
              <a:rPr lang="en-US" sz="2400" dirty="0"/>
              <a:t>Develop POC</a:t>
            </a:r>
          </a:p>
          <a:p>
            <a:pPr lvl="1"/>
            <a:r>
              <a:rPr lang="en-US" dirty="0"/>
              <a:t>Blockchain</a:t>
            </a:r>
          </a:p>
          <a:p>
            <a:pPr lvl="2"/>
            <a:r>
              <a:rPr lang="en-US" sz="2400" dirty="0"/>
              <a:t>Future Capstone project</a:t>
            </a:r>
          </a:p>
          <a:p>
            <a:pPr lvl="2"/>
            <a:r>
              <a:rPr lang="en-US" sz="2400" dirty="0"/>
              <a:t>Going to require more research to make educated decisions on applicability</a:t>
            </a:r>
          </a:p>
          <a:p>
            <a:pPr lvl="1"/>
            <a:r>
              <a:rPr lang="en-US" dirty="0" smtClean="0"/>
              <a:t>Self Protecting Object</a:t>
            </a:r>
            <a:endParaRPr lang="en-US" dirty="0"/>
          </a:p>
          <a:p>
            <a:pPr lvl="2"/>
            <a:r>
              <a:rPr lang="en-US" sz="2400" dirty="0"/>
              <a:t>Integrate technology components in pilot environment</a:t>
            </a:r>
          </a:p>
          <a:p>
            <a:pPr lvl="2"/>
            <a:r>
              <a:rPr lang="en-US" sz="2400" dirty="0"/>
              <a:t>Expand the scope to include other Microsoft products and transactional based technologies </a:t>
            </a:r>
          </a:p>
          <a:p>
            <a:pPr lvl="1"/>
            <a:r>
              <a:rPr lang="en-US" dirty="0"/>
              <a:t>Virtualized DataSafe</a:t>
            </a:r>
          </a:p>
          <a:p>
            <a:pPr lvl="2"/>
            <a:r>
              <a:rPr lang="en-US" sz="2400" dirty="0"/>
              <a:t>Develop a working prototype</a:t>
            </a:r>
          </a:p>
          <a:p>
            <a:pPr lvl="2"/>
            <a:r>
              <a:rPr lang="en-US" sz="2400" dirty="0"/>
              <a:t>Partner with a VM software company to produce a product</a:t>
            </a:r>
          </a:p>
          <a:p>
            <a:pPr marL="274320" lvl="1" indent="0">
              <a:buNone/>
            </a:pPr>
            <a:endParaRPr lang="en-US" sz="1600" dirty="0"/>
          </a:p>
          <a:p>
            <a:pPr marL="274320" lvl="1" indent="0">
              <a:buNone/>
            </a:pPr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58491" y="492434"/>
            <a:ext cx="7318635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Washington University Recommendations</a:t>
            </a:r>
            <a:endParaRPr 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5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04874" y="318260"/>
            <a:ext cx="6572252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University of Alabama – Huntsville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4" name="object 2"/>
          <p:cNvSpPr txBox="1"/>
          <p:nvPr/>
        </p:nvSpPr>
        <p:spPr>
          <a:xfrm>
            <a:off x="631596" y="1296451"/>
            <a:ext cx="11058652" cy="50104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6850" algn="ctr">
              <a:lnSpc>
                <a:spcPct val="100000"/>
              </a:lnSpc>
              <a:spcBef>
                <a:spcPts val="100"/>
              </a:spcBef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Hacking 4 Defense: Problem Description </a:t>
            </a:r>
            <a:r>
              <a:rPr lang="en-US" sz="2800" b="1" dirty="0" smtClean="0"/>
              <a:t>-</a:t>
            </a:r>
            <a:r>
              <a:rPr lang="en-US" sz="2800" b="1" dirty="0" smtClean="0">
                <a:solidFill>
                  <a:srgbClr val="FFC000"/>
                </a:solidFill>
              </a:rPr>
              <a:t> </a:t>
            </a:r>
            <a:r>
              <a:rPr sz="2800" b="1" i="1" spc="-5" dirty="0" smtClean="0">
                <a:latin typeface="Arial"/>
                <a:cs typeface="Arial"/>
              </a:rPr>
              <a:t>Self </a:t>
            </a:r>
            <a:r>
              <a:rPr sz="2800" b="1" i="1" spc="-5" dirty="0">
                <a:latin typeface="Arial"/>
                <a:cs typeface="Arial"/>
              </a:rPr>
              <a:t>Protecting</a:t>
            </a:r>
            <a:r>
              <a:rPr sz="2800" b="1" i="1" spc="-20" dirty="0">
                <a:latin typeface="Arial"/>
                <a:cs typeface="Arial"/>
              </a:rPr>
              <a:t> </a:t>
            </a:r>
            <a:r>
              <a:rPr sz="2800" b="1" i="1" spc="-5" dirty="0">
                <a:latin typeface="Arial"/>
                <a:cs typeface="Arial"/>
              </a:rPr>
              <a:t>Data</a:t>
            </a:r>
            <a:endParaRPr sz="2800" b="1" dirty="0">
              <a:latin typeface="Arial"/>
              <a:cs typeface="Arial"/>
            </a:endParaRPr>
          </a:p>
          <a:p>
            <a:pPr marL="12700" marR="127635">
              <a:lnSpc>
                <a:spcPct val="149300"/>
              </a:lnSpc>
              <a:spcBef>
                <a:spcPts val="5"/>
              </a:spcBef>
            </a:pPr>
            <a:r>
              <a:rPr sz="2400" dirty="0" smtClean="0">
                <a:latin typeface="Arial"/>
                <a:cs typeface="Arial"/>
              </a:rPr>
              <a:t>“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Air Force Chief Data </a:t>
            </a:r>
            <a:r>
              <a:rPr sz="2400" spc="-10" dirty="0">
                <a:latin typeface="Arial"/>
                <a:cs typeface="Arial"/>
              </a:rPr>
              <a:t>Office </a:t>
            </a:r>
            <a:r>
              <a:rPr sz="2400" spc="-5" dirty="0">
                <a:latin typeface="Arial"/>
                <a:cs typeface="Arial"/>
              </a:rPr>
              <a:t>needs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better way to </a:t>
            </a:r>
            <a:r>
              <a:rPr sz="2400" dirty="0">
                <a:latin typeface="Arial"/>
                <a:cs typeface="Arial"/>
              </a:rPr>
              <a:t>monitor </a:t>
            </a:r>
            <a:r>
              <a:rPr sz="2400" spc="-5" dirty="0">
                <a:latin typeface="Arial"/>
                <a:cs typeface="Arial"/>
              </a:rPr>
              <a:t>and </a:t>
            </a:r>
            <a:r>
              <a:rPr sz="2400" spc="-5" dirty="0" smtClean="0">
                <a:latin typeface="Arial"/>
                <a:cs typeface="Arial"/>
              </a:rPr>
              <a:t>protect </a:t>
            </a:r>
            <a:r>
              <a:rPr sz="2400" spc="-5" dirty="0">
                <a:latin typeface="Arial"/>
                <a:cs typeface="Arial"/>
              </a:rPr>
              <a:t>data </a:t>
            </a:r>
            <a:r>
              <a:rPr sz="2400" dirty="0">
                <a:latin typeface="Arial"/>
                <a:cs typeface="Arial"/>
              </a:rPr>
              <a:t>shared </a:t>
            </a:r>
            <a:r>
              <a:rPr sz="2400" spc="-5" dirty="0">
                <a:latin typeface="Arial"/>
                <a:cs typeface="Arial"/>
              </a:rPr>
              <a:t>with partners outside of the </a:t>
            </a:r>
            <a:r>
              <a:rPr sz="2400" dirty="0">
                <a:latin typeface="Arial"/>
                <a:cs typeface="Arial"/>
              </a:rPr>
              <a:t>military </a:t>
            </a:r>
            <a:r>
              <a:rPr sz="2400" spc="-5" dirty="0">
                <a:latin typeface="Arial"/>
                <a:cs typeface="Arial"/>
              </a:rPr>
              <a:t>in order to ensure adequate </a:t>
            </a:r>
            <a:r>
              <a:rPr sz="2400" spc="-5" dirty="0" smtClean="0">
                <a:latin typeface="Arial"/>
                <a:cs typeface="Arial"/>
              </a:rPr>
              <a:t>data </a:t>
            </a:r>
            <a:r>
              <a:rPr sz="2400" dirty="0">
                <a:latin typeface="Arial"/>
                <a:cs typeface="Arial"/>
              </a:rPr>
              <a:t>security </a:t>
            </a:r>
            <a:r>
              <a:rPr sz="2400" spc="-5" dirty="0">
                <a:latin typeface="Arial"/>
                <a:cs typeface="Arial"/>
              </a:rPr>
              <a:t>throughout the data objects’ life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cycle.”</a:t>
            </a:r>
          </a:p>
          <a:p>
            <a:pPr marL="12700" marR="5080">
              <a:lnSpc>
                <a:spcPct val="100699"/>
              </a:lnSpc>
              <a:spcBef>
                <a:spcPts val="1275"/>
              </a:spcBef>
            </a:pPr>
            <a:r>
              <a:rPr sz="2400" b="1" spc="-5" dirty="0">
                <a:latin typeface="Arial"/>
                <a:cs typeface="Arial"/>
              </a:rPr>
              <a:t>Original </a:t>
            </a:r>
            <a:r>
              <a:rPr sz="2400" b="1" dirty="0">
                <a:latin typeface="Arial"/>
                <a:cs typeface="Arial"/>
              </a:rPr>
              <a:t>Solution</a:t>
            </a:r>
            <a:r>
              <a:rPr sz="240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Software wrapping of the data in order to provide portable </a:t>
            </a:r>
            <a:r>
              <a:rPr sz="2400" spc="-15" dirty="0" smtClean="0">
                <a:latin typeface="Arial"/>
                <a:cs typeface="Arial"/>
              </a:rPr>
              <a:t>security</a:t>
            </a:r>
            <a:r>
              <a:rPr sz="2400" spc="-15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endParaRPr lang="en-US" sz="2400" spc="-5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400" spc="-5" dirty="0" smtClean="0">
                <a:latin typeface="Arial"/>
                <a:cs typeface="Arial"/>
              </a:rPr>
              <a:t>Semester </a:t>
            </a:r>
            <a:r>
              <a:rPr sz="2400" spc="-45" dirty="0">
                <a:latin typeface="Arial"/>
                <a:cs typeface="Arial"/>
              </a:rPr>
              <a:t>Total </a:t>
            </a:r>
            <a:r>
              <a:rPr sz="2400" spc="-5" dirty="0">
                <a:latin typeface="Arial"/>
                <a:cs typeface="Arial"/>
              </a:rPr>
              <a:t>Interviews: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u="heavy" spc="-5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27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90"/>
              </a:spcBef>
            </a:pPr>
            <a:r>
              <a:rPr sz="2400" spc="-5" dirty="0">
                <a:latin typeface="Arial"/>
                <a:cs typeface="Arial"/>
              </a:rPr>
              <a:t>Approximately 80 emails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sent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Over 12 hours </a:t>
            </a:r>
            <a:r>
              <a:rPr sz="2400" dirty="0">
                <a:latin typeface="Arial"/>
                <a:cs typeface="Arial"/>
              </a:rPr>
              <a:t>spent </a:t>
            </a:r>
            <a:r>
              <a:rPr sz="2400" spc="-5" dirty="0">
                <a:latin typeface="Arial"/>
                <a:cs typeface="Arial"/>
              </a:rPr>
              <a:t>in beneficiary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interviews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527" y="4034672"/>
            <a:ext cx="4349599" cy="2464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27527" y="4553144"/>
            <a:ext cx="4254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C000"/>
                </a:solidFill>
              </a:rPr>
              <a:t>Project Research by</a:t>
            </a:r>
          </a:p>
          <a:p>
            <a:pPr algn="ctr"/>
            <a:r>
              <a:rPr lang="en-US" sz="4000" dirty="0" smtClean="0">
                <a:solidFill>
                  <a:srgbClr val="FFC000"/>
                </a:solidFill>
              </a:rPr>
              <a:t>Team Arbiter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9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04874" y="318260"/>
            <a:ext cx="6572252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Project Scope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544946" y="1639306"/>
            <a:ext cx="9475748" cy="3200362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9100" indent="-36703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●"/>
              <a:tabLst>
                <a:tab pos="419734" algn="l"/>
                <a:tab pos="420370" algn="l"/>
              </a:tabLst>
            </a:pPr>
            <a:r>
              <a:rPr lang="en-US" spc="-5" dirty="0" smtClean="0"/>
              <a:t>Narrow the </a:t>
            </a:r>
            <a:r>
              <a:rPr lang="en-US" dirty="0" smtClean="0"/>
              <a:t>scope </a:t>
            </a:r>
            <a:r>
              <a:rPr lang="en-US" spc="-5" dirty="0" smtClean="0"/>
              <a:t>because of</a:t>
            </a:r>
            <a:r>
              <a:rPr lang="en-US" spc="-20" dirty="0" smtClean="0"/>
              <a:t> </a:t>
            </a:r>
            <a:r>
              <a:rPr lang="en-US" spc="-5" dirty="0" smtClean="0"/>
              <a:t>time</a:t>
            </a:r>
          </a:p>
          <a:p>
            <a:pPr marL="419100" indent="-36703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●"/>
              <a:tabLst>
                <a:tab pos="419734" algn="l"/>
                <a:tab pos="420370" algn="l"/>
              </a:tabLst>
            </a:pPr>
            <a:r>
              <a:rPr lang="en-US" spc="-5" dirty="0" smtClean="0"/>
              <a:t>The AI possibilities had not </a:t>
            </a:r>
            <a:r>
              <a:rPr lang="en-US" dirty="0" smtClean="0"/>
              <a:t>yet </a:t>
            </a:r>
            <a:r>
              <a:rPr lang="en-US" spc="-5" dirty="0" smtClean="0"/>
              <a:t>been</a:t>
            </a:r>
            <a:r>
              <a:rPr lang="en-US" spc="-125" dirty="0" smtClean="0"/>
              <a:t> </a:t>
            </a:r>
            <a:r>
              <a:rPr lang="en-US" dirty="0" err="1" smtClean="0"/>
              <a:t>researched</a:t>
            </a:r>
            <a:r>
              <a:rPr lang="en-US" sz="1400" dirty="0" err="1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sz="140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spc="-5" dirty="0" smtClean="0">
                <a:solidFill>
                  <a:srgbClr val="FFFFFF"/>
                </a:solidFill>
                <a:latin typeface="Arial"/>
                <a:cs typeface="Arial"/>
              </a:rPr>
              <a:t>Learning,</a:t>
            </a:r>
            <a:endParaRPr lang="en-US" sz="1400" dirty="0" smtClean="0">
              <a:latin typeface="Arial"/>
              <a:cs typeface="Arial"/>
            </a:endParaRPr>
          </a:p>
          <a:p>
            <a:pPr marL="419100" indent="-36703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●"/>
              <a:tabLst>
                <a:tab pos="419734" algn="l"/>
                <a:tab pos="420370" algn="l"/>
              </a:tabLst>
            </a:pPr>
            <a:r>
              <a:rPr lang="en-US" dirty="0" smtClean="0"/>
              <a:t>“...Most </a:t>
            </a:r>
            <a:r>
              <a:rPr lang="en-US" spc="-5" dirty="0" smtClean="0"/>
              <a:t>notably the use of AI techniques as part of </a:t>
            </a:r>
            <a:r>
              <a:rPr lang="en-US" dirty="0" smtClean="0"/>
              <a:t>a solution” - </a:t>
            </a:r>
            <a:r>
              <a:rPr lang="en-US" spc="-35" dirty="0" smtClean="0"/>
              <a:t>Mr.</a:t>
            </a:r>
            <a:r>
              <a:rPr lang="en-US" spc="-180" dirty="0" smtClean="0"/>
              <a:t> </a:t>
            </a:r>
            <a:r>
              <a:rPr lang="en-US" spc="-5" dirty="0" smtClean="0"/>
              <a:t>DiGiovanni</a:t>
            </a:r>
          </a:p>
          <a:p>
            <a:pPr marL="419100" marR="567690" indent="-367030">
              <a:lnSpc>
                <a:spcPct val="114599"/>
              </a:lnSpc>
              <a:spcBef>
                <a:spcPts val="1200"/>
              </a:spcBef>
              <a:buFont typeface="Arial" panose="020B0604020202020204" pitchFamily="34" charset="0"/>
              <a:buChar char="●"/>
              <a:tabLst>
                <a:tab pos="419734" algn="l"/>
                <a:tab pos="420370" algn="l"/>
              </a:tabLst>
            </a:pPr>
            <a:r>
              <a:rPr lang="en-US" spc="-5" dirty="0" smtClean="0"/>
              <a:t>Focus on text files only to further </a:t>
            </a:r>
            <a:r>
              <a:rPr lang="en-US" dirty="0" smtClean="0"/>
              <a:t>reduce scope </a:t>
            </a:r>
            <a:r>
              <a:rPr lang="en-US" spc="-5" dirty="0" smtClean="0"/>
              <a:t>of the problem to </a:t>
            </a:r>
            <a:r>
              <a:rPr lang="en-US" dirty="0" smtClean="0"/>
              <a:t>a more manageable</a:t>
            </a:r>
            <a:r>
              <a:rPr lang="en-US" spc="-10" dirty="0" smtClean="0"/>
              <a:t> </a:t>
            </a:r>
            <a:r>
              <a:rPr lang="en-US" spc="-5" dirty="0" smtClean="0"/>
              <a:t>level</a:t>
            </a:r>
            <a:endParaRPr lang="en-US" spc="-5" dirty="0"/>
          </a:p>
        </p:txBody>
      </p:sp>
      <p:sp>
        <p:nvSpPr>
          <p:cNvPr id="9" name="object 4"/>
          <p:cNvSpPr/>
          <p:nvPr/>
        </p:nvSpPr>
        <p:spPr>
          <a:xfrm>
            <a:off x="9642763" y="1375663"/>
            <a:ext cx="2242949" cy="224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9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63C05-DD46-0C46-B132-4C40F07A9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948" y="1421549"/>
            <a:ext cx="9753600" cy="2387600"/>
          </a:xfrm>
        </p:spPr>
        <p:txBody>
          <a:bodyPr/>
          <a:lstStyle/>
          <a:p>
            <a:r>
              <a:rPr lang="en-US" dirty="0"/>
              <a:t>Artificial Intelligence Use Case: Self-Protecting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58634-7307-2E48-B969-068B18CA9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Joe </a:t>
            </a:r>
            <a:r>
              <a:rPr lang="en-US" dirty="0" err="1" smtClean="0"/>
              <a:t>DiGiovanni,</a:t>
            </a:r>
            <a:r>
              <a:rPr lang="en-US" dirty="0" smtClean="0"/>
              <a:t> Section Chief, Enterprise Services Security Engineering</a:t>
            </a:r>
          </a:p>
          <a:p>
            <a:r>
              <a:rPr lang="en-US" dirty="0" smtClean="0"/>
              <a:t>HQ Cyberspace Capabilities Center</a:t>
            </a:r>
          </a:p>
          <a:p>
            <a:r>
              <a:rPr lang="en-US" dirty="0" smtClean="0"/>
              <a:t>Scott Air Force Base, IL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9773" y="5824537"/>
            <a:ext cx="1026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DISCLAIMER:  Any </a:t>
            </a:r>
            <a:r>
              <a:rPr lang="en-US" sz="1600" dirty="0"/>
              <a:t>mention of any products, services, and/or companies is provided for exemplary </a:t>
            </a:r>
            <a:r>
              <a:rPr lang="en-US" sz="1600" dirty="0" smtClean="0"/>
              <a:t>purposes </a:t>
            </a:r>
            <a:r>
              <a:rPr lang="en-US" sz="1600" dirty="0"/>
              <a:t>only and does not constitute an endorsement by Air Combat Command, the </a:t>
            </a:r>
            <a:r>
              <a:rPr lang="en-US" sz="1600" dirty="0" smtClean="0"/>
              <a:t>United </a:t>
            </a:r>
            <a:r>
              <a:rPr lang="en-US" sz="1600" dirty="0"/>
              <a:t>States Air </a:t>
            </a:r>
            <a:r>
              <a:rPr lang="en-US" sz="1600" dirty="0" smtClean="0"/>
              <a:t>Force, </a:t>
            </a:r>
            <a:r>
              <a:rPr lang="en-US" sz="1600" dirty="0"/>
              <a:t>or the Department of Defense.</a:t>
            </a:r>
            <a:r>
              <a:rPr lang="en-US" sz="1600" dirty="0" smtClean="0"/>
              <a:t>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38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04874" y="318260"/>
            <a:ext cx="6572252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Starting Plan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8755" y="1281093"/>
            <a:ext cx="10550066" cy="5386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93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04874" y="318260"/>
            <a:ext cx="6572252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Final Plan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8041" y="1271615"/>
            <a:ext cx="10552176" cy="5385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00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04874" y="318260"/>
            <a:ext cx="6572252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“Arbiter” Scope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1549879" y="1489436"/>
            <a:ext cx="9421666" cy="4863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786009" y="2227634"/>
            <a:ext cx="1760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semi-supervised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79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0511"/>
            <a:ext cx="10515600" cy="4920269"/>
          </a:xfrm>
        </p:spPr>
        <p:txBody>
          <a:bodyPr/>
          <a:lstStyle/>
          <a:p>
            <a:r>
              <a:rPr lang="en-US" dirty="0" smtClean="0"/>
              <a:t>SPD Objective:</a:t>
            </a:r>
          </a:p>
          <a:p>
            <a:pPr lvl="1"/>
            <a:r>
              <a:rPr lang="en-US" i="1" dirty="0" smtClean="0"/>
              <a:t>Wrap data </a:t>
            </a:r>
            <a:r>
              <a:rPr lang="en-US" i="1" dirty="0"/>
              <a:t>objects </a:t>
            </a:r>
            <a:r>
              <a:rPr lang="en-US" i="1" dirty="0" smtClean="0"/>
              <a:t>with </a:t>
            </a:r>
            <a:r>
              <a:rPr lang="en-US" b="1" i="1" dirty="0"/>
              <a:t>monitoring</a:t>
            </a:r>
            <a:r>
              <a:rPr lang="en-US" i="1" dirty="0"/>
              <a:t> and </a:t>
            </a:r>
            <a:r>
              <a:rPr lang="en-US" b="1" i="1" dirty="0"/>
              <a:t>response</a:t>
            </a:r>
            <a:r>
              <a:rPr lang="en-US" i="1" dirty="0"/>
              <a:t> capabilities in addition to encryption…</a:t>
            </a:r>
            <a:r>
              <a:rPr lang="en-US" b="1" i="1" dirty="0"/>
              <a:t>throughout the lifecycle</a:t>
            </a:r>
            <a:r>
              <a:rPr lang="en-US" i="1" dirty="0"/>
              <a:t>…as </a:t>
            </a:r>
            <a:r>
              <a:rPr lang="en-US" b="1" i="1" dirty="0"/>
              <a:t>independent of infrastructure</a:t>
            </a:r>
            <a:r>
              <a:rPr lang="en-US" i="1" dirty="0"/>
              <a:t> as </a:t>
            </a:r>
            <a:r>
              <a:rPr lang="en-US" i="1" dirty="0" smtClean="0"/>
              <a:t>possible</a:t>
            </a:r>
          </a:p>
          <a:p>
            <a:r>
              <a:rPr lang="en-US" dirty="0" smtClean="0"/>
              <a:t>AI Objectives:</a:t>
            </a:r>
          </a:p>
          <a:p>
            <a:pPr lvl="1"/>
            <a:r>
              <a:rPr lang="en-US" dirty="0" smtClean="0"/>
              <a:t>Adaptive monitoring of anomalous behavior </a:t>
            </a:r>
          </a:p>
          <a:p>
            <a:pPr lvl="1"/>
            <a:r>
              <a:rPr lang="en-US" dirty="0" smtClean="0"/>
              <a:t>Dynamic adjustment of data protection profile</a:t>
            </a:r>
          </a:p>
          <a:p>
            <a:pPr lvl="2"/>
            <a:r>
              <a:rPr lang="en-US" dirty="0" smtClean="0"/>
              <a:t>Metadata may not always be static</a:t>
            </a:r>
          </a:p>
          <a:p>
            <a:pPr lvl="2"/>
            <a:r>
              <a:rPr lang="en-US" dirty="0" smtClean="0"/>
              <a:t>Confidentiality, Integrity, Availability priorities may change over time</a:t>
            </a:r>
          </a:p>
          <a:p>
            <a:pPr lvl="1"/>
            <a:r>
              <a:rPr lang="en-US" dirty="0" smtClean="0"/>
              <a:t>Adaptive response actions (quarantine, destroy, recover)</a:t>
            </a:r>
          </a:p>
          <a:p>
            <a:pPr lvl="1"/>
            <a:r>
              <a:rPr lang="en-US" dirty="0" smtClean="0"/>
              <a:t>AI integration in payload for maximum portability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04874" y="318260"/>
            <a:ext cx="6572252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Purpose of AI in Self-Protecting Data</a:t>
            </a:r>
            <a:endParaRPr 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84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04874" y="318260"/>
            <a:ext cx="6572252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Solution Illustration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3" name="object 2"/>
          <p:cNvSpPr/>
          <p:nvPr/>
        </p:nvSpPr>
        <p:spPr>
          <a:xfrm>
            <a:off x="1894787" y="1282045"/>
            <a:ext cx="8201320" cy="5344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82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04874" y="318260"/>
            <a:ext cx="6572252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Use Case – Excessive Data Copy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50191" y="1270526"/>
            <a:ext cx="9188976" cy="5365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2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04874" y="492431"/>
            <a:ext cx="6572252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>
                <a:solidFill>
                  <a:srgbClr val="FFC000"/>
                </a:solidFill>
              </a:rPr>
              <a:t>Use </a:t>
            </a:r>
            <a:r>
              <a:rPr lang="en-US" sz="4000" b="1" dirty="0" smtClean="0">
                <a:solidFill>
                  <a:srgbClr val="FFC000"/>
                </a:solidFill>
              </a:rPr>
              <a:t>Case – Suspect Behavior, Disconnected Ops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3787" y="1279710"/>
            <a:ext cx="9189720" cy="5367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41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04874" y="318260"/>
            <a:ext cx="6572252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>
                <a:solidFill>
                  <a:srgbClr val="FFC000"/>
                </a:solidFill>
              </a:rPr>
              <a:t>Use Case </a:t>
            </a:r>
            <a:r>
              <a:rPr lang="en-US" sz="4000" b="1" dirty="0" smtClean="0">
                <a:solidFill>
                  <a:srgbClr val="FFC000"/>
                </a:solidFill>
              </a:rPr>
              <a:t>– Exceeding Access Time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1345736" y="1283191"/>
            <a:ext cx="9189720" cy="5367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7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04874" y="318260"/>
            <a:ext cx="6572252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UAH Conclusion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273376" y="1366887"/>
            <a:ext cx="7230359" cy="5127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1650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</a:pPr>
            <a:r>
              <a:rPr sz="2800" i="1" spc="-5" dirty="0">
                <a:latin typeface="Arial"/>
                <a:cs typeface="Arial"/>
              </a:rPr>
              <a:t>Getting to the Next</a:t>
            </a:r>
            <a:r>
              <a:rPr sz="2800" i="1" spc="-40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Level</a:t>
            </a:r>
            <a:endParaRPr sz="2800" dirty="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buChar char="●"/>
              <a:tabLst>
                <a:tab pos="379095" algn="l"/>
                <a:tab pos="379730" algn="l"/>
              </a:tabLst>
            </a:pPr>
            <a:r>
              <a:rPr sz="2800" spc="-5" dirty="0" smtClean="0">
                <a:latin typeface="Arial"/>
                <a:cs typeface="Arial"/>
              </a:rPr>
              <a:t>Structure </a:t>
            </a:r>
            <a:r>
              <a:rPr sz="2800" spc="-5" dirty="0">
                <a:latin typeface="Arial"/>
                <a:cs typeface="Arial"/>
              </a:rPr>
              <a:t>allows for data owners to </a:t>
            </a:r>
            <a:r>
              <a:rPr sz="2800" dirty="0">
                <a:latin typeface="Arial"/>
                <a:cs typeface="Arial"/>
              </a:rPr>
              <a:t>choose security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attributes</a:t>
            </a:r>
            <a:endParaRPr sz="2800" dirty="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sz="2800" spc="-5" dirty="0">
                <a:latin typeface="Arial"/>
                <a:cs typeface="Arial"/>
              </a:rPr>
              <a:t>Build training data based on </a:t>
            </a:r>
            <a:r>
              <a:rPr sz="2800" spc="-5" dirty="0" smtClean="0">
                <a:latin typeface="Arial"/>
                <a:cs typeface="Arial"/>
              </a:rPr>
              <a:t>attributes</a:t>
            </a:r>
            <a:endParaRPr lang="en-US" sz="2800" spc="-5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rgbClr val="FFFFFF"/>
              </a:buClr>
              <a:buFont typeface="Arial"/>
              <a:buChar char="●"/>
            </a:pPr>
            <a:r>
              <a:rPr lang="en-US" sz="2800" i="1" spc="-5" dirty="0" smtClean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Attributes </a:t>
            </a:r>
            <a:r>
              <a:rPr lang="en-US" sz="2800" i="1" spc="-5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of </a:t>
            </a:r>
            <a:r>
              <a:rPr lang="en-US" sz="2800" i="1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Machine </a:t>
            </a:r>
            <a:r>
              <a:rPr lang="en-US" sz="2800" i="1" spc="-5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Learning</a:t>
            </a:r>
            <a:r>
              <a:rPr lang="en-US" sz="2800" i="1" spc="-125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lang="en-US" sz="2800" i="1" spc="-5" dirty="0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Algorithm</a:t>
            </a:r>
            <a:endParaRPr sz="2800" i="1" dirty="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1085"/>
              </a:spcBef>
              <a:buChar char="●"/>
              <a:tabLst>
                <a:tab pos="379095" algn="l"/>
                <a:tab pos="379730" algn="l"/>
              </a:tabLst>
            </a:pPr>
            <a:r>
              <a:rPr sz="2800" spc="-5" dirty="0" smtClean="0">
                <a:latin typeface="Arial"/>
                <a:cs typeface="Arial"/>
              </a:rPr>
              <a:t>Needs </a:t>
            </a:r>
            <a:r>
              <a:rPr sz="2800" spc="-5" dirty="0">
                <a:latin typeface="Arial"/>
                <a:cs typeface="Arial"/>
              </a:rPr>
              <a:t>to be both </a:t>
            </a:r>
            <a:r>
              <a:rPr sz="2800" dirty="0">
                <a:latin typeface="Arial"/>
                <a:cs typeface="Arial"/>
              </a:rPr>
              <a:t>supervised </a:t>
            </a:r>
            <a:r>
              <a:rPr sz="2800" spc="-5" dirty="0">
                <a:latin typeface="Arial"/>
                <a:cs typeface="Arial"/>
              </a:rPr>
              <a:t>and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5" dirty="0" smtClean="0">
                <a:latin typeface="Arial"/>
                <a:cs typeface="Arial"/>
              </a:rPr>
              <a:t>unsupervised</a:t>
            </a:r>
            <a:r>
              <a:rPr lang="en-US" sz="2800" spc="-5" dirty="0" smtClean="0">
                <a:latin typeface="Arial"/>
                <a:cs typeface="Arial"/>
              </a:rPr>
              <a:t> – likely semi-supervised</a:t>
            </a:r>
            <a:endParaRPr sz="2800" dirty="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15"/>
              </a:spcBef>
              <a:buChar char="●"/>
              <a:tabLst>
                <a:tab pos="379095" algn="l"/>
                <a:tab pos="379730" algn="l"/>
              </a:tabLst>
            </a:pPr>
            <a:r>
              <a:rPr sz="2800" spc="-5" dirty="0">
                <a:latin typeface="Arial"/>
                <a:cs typeface="Arial"/>
              </a:rPr>
              <a:t>Will need to have implementations of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ML</a:t>
            </a:r>
          </a:p>
          <a:p>
            <a:pPr marL="836294" lvl="1" indent="-336550">
              <a:lnSpc>
                <a:spcPts val="1664"/>
              </a:lnSpc>
              <a:spcBef>
                <a:spcPts val="600"/>
              </a:spcBef>
              <a:buChar char="○"/>
              <a:tabLst>
                <a:tab pos="836294" algn="l"/>
                <a:tab pos="836930" algn="l"/>
              </a:tabLst>
            </a:pPr>
            <a:r>
              <a:rPr sz="2000" spc="-5" dirty="0">
                <a:latin typeface="Arial"/>
                <a:cs typeface="Arial"/>
              </a:rPr>
              <a:t>Classification</a:t>
            </a:r>
            <a:endParaRPr sz="2000" dirty="0">
              <a:latin typeface="Arial"/>
              <a:cs typeface="Arial"/>
            </a:endParaRPr>
          </a:p>
          <a:p>
            <a:pPr marL="836294" lvl="1" indent="-336550">
              <a:lnSpc>
                <a:spcPts val="1650"/>
              </a:lnSpc>
              <a:spcBef>
                <a:spcPts val="600"/>
              </a:spcBef>
              <a:buChar char="○"/>
              <a:tabLst>
                <a:tab pos="836294" algn="l"/>
                <a:tab pos="836930" algn="l"/>
              </a:tabLst>
            </a:pPr>
            <a:r>
              <a:rPr sz="2000" spc="-5" dirty="0">
                <a:latin typeface="Arial"/>
                <a:cs typeface="Arial"/>
              </a:rPr>
              <a:t>Regression</a:t>
            </a:r>
            <a:endParaRPr sz="2000" dirty="0">
              <a:latin typeface="Arial"/>
              <a:cs typeface="Arial"/>
            </a:endParaRPr>
          </a:p>
          <a:p>
            <a:pPr marL="836294" lvl="1" indent="-336550">
              <a:lnSpc>
                <a:spcPts val="1664"/>
              </a:lnSpc>
              <a:spcBef>
                <a:spcPts val="600"/>
              </a:spcBef>
              <a:buChar char="○"/>
              <a:tabLst>
                <a:tab pos="836294" algn="l"/>
                <a:tab pos="836930" algn="l"/>
              </a:tabLst>
            </a:pPr>
            <a:r>
              <a:rPr sz="2000" spc="-5" dirty="0">
                <a:latin typeface="Arial"/>
                <a:cs typeface="Arial"/>
              </a:rPr>
              <a:t>Probability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 smtClean="0">
                <a:latin typeface="Arial"/>
                <a:cs typeface="Arial"/>
              </a:rPr>
              <a:t>Estimation</a:t>
            </a:r>
            <a:endParaRPr lang="en-US" sz="2000" spc="-5" dirty="0" smtClean="0">
              <a:latin typeface="Arial"/>
              <a:cs typeface="Arial"/>
            </a:endParaRPr>
          </a:p>
          <a:p>
            <a:pPr marL="836294" lvl="1" indent="-336550">
              <a:lnSpc>
                <a:spcPts val="1664"/>
              </a:lnSpc>
              <a:spcBef>
                <a:spcPts val="600"/>
              </a:spcBef>
              <a:buChar char="○"/>
              <a:tabLst>
                <a:tab pos="836294" algn="l"/>
                <a:tab pos="836930" algn="l"/>
              </a:tabLst>
            </a:pPr>
            <a:r>
              <a:rPr lang="en-US" sz="2000" spc="-5" dirty="0" smtClean="0">
                <a:latin typeface="Arial"/>
                <a:cs typeface="Arial"/>
              </a:rPr>
              <a:t>Others?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7673419" y="1583703"/>
            <a:ext cx="4518581" cy="41289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Right Arrow 5"/>
          <p:cNvSpPr/>
          <p:nvPr/>
        </p:nvSpPr>
        <p:spPr>
          <a:xfrm>
            <a:off x="8605373" y="4305840"/>
            <a:ext cx="1036037" cy="411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3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" y="1542472"/>
            <a:ext cx="8595360" cy="4830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i="1" dirty="0" smtClean="0"/>
              <a:t>Cross Domain Data Transfer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Self-protecting data objects could take on much of the logic currently in today’s guards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This gets us closer to a multi-level secure enterprise</a:t>
            </a:r>
          </a:p>
          <a:p>
            <a:pPr marL="0" indent="0">
              <a:buNone/>
            </a:pPr>
            <a:endParaRPr lang="en-US" sz="3200" i="1" dirty="0" smtClean="0"/>
          </a:p>
          <a:p>
            <a:pPr marL="0" indent="0">
              <a:buNone/>
            </a:pPr>
            <a:r>
              <a:rPr lang="en-US" sz="3200" i="1" dirty="0" smtClean="0"/>
              <a:t>Cross </a:t>
            </a:r>
            <a:r>
              <a:rPr lang="en-US" sz="3200" i="1" dirty="0"/>
              <a:t>Domain </a:t>
            </a:r>
            <a:r>
              <a:rPr lang="en-US" sz="3200" i="1" dirty="0" smtClean="0"/>
              <a:t>Approval Process</a:t>
            </a:r>
          </a:p>
          <a:p>
            <a:r>
              <a:rPr lang="en-US" sz="3200" dirty="0" smtClean="0"/>
              <a:t>More than just process automation</a:t>
            </a:r>
          </a:p>
          <a:p>
            <a:r>
              <a:rPr lang="en-US" sz="3200" dirty="0" smtClean="0"/>
              <a:t>Complex decision engine</a:t>
            </a:r>
            <a:endParaRPr lang="en-US" sz="3200" dirty="0"/>
          </a:p>
          <a:p>
            <a:pPr marL="0" indent="0">
              <a:buNone/>
            </a:pPr>
            <a:endParaRPr lang="en-US" sz="3200" b="1" dirty="0" smtClean="0"/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728" y="1450586"/>
            <a:ext cx="2577090" cy="257709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04874" y="318260"/>
            <a:ext cx="6572252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“Day Job” Use Cases</a:t>
            </a:r>
            <a:endParaRPr 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" y="1143000"/>
            <a:ext cx="9737188" cy="52578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endParaRPr lang="en-US" sz="2400" b="1" dirty="0" smtClean="0"/>
          </a:p>
          <a:p>
            <a:pPr>
              <a:lnSpc>
                <a:spcPct val="100000"/>
              </a:lnSpc>
            </a:pPr>
            <a:r>
              <a:rPr lang="en-US" sz="3200" b="1" dirty="0" smtClean="0"/>
              <a:t>Concept Background</a:t>
            </a:r>
            <a:endParaRPr lang="en-US" sz="3200" b="1" dirty="0"/>
          </a:p>
          <a:p>
            <a:pPr marL="0" indent="0">
              <a:lnSpc>
                <a:spcPct val="100000"/>
              </a:lnSpc>
            </a:pPr>
            <a:r>
              <a:rPr lang="en-US" sz="3200" b="1" dirty="0" smtClean="0"/>
              <a:t> Research Summary</a:t>
            </a:r>
          </a:p>
          <a:p>
            <a:pPr marL="457200" lvl="1" indent="0">
              <a:lnSpc>
                <a:spcPct val="100000"/>
              </a:lnSpc>
            </a:pPr>
            <a:r>
              <a:rPr lang="en-US" sz="2800" b="1" dirty="0" err="1" smtClean="0"/>
              <a:t>WashU</a:t>
            </a:r>
            <a:r>
              <a:rPr lang="en-US" sz="2800" b="1" dirty="0" smtClean="0"/>
              <a:t> Capstone</a:t>
            </a:r>
          </a:p>
          <a:p>
            <a:pPr marL="457200" lvl="1" indent="0">
              <a:lnSpc>
                <a:spcPct val="100000"/>
              </a:lnSpc>
            </a:pPr>
            <a:r>
              <a:rPr lang="en-US" sz="2800" b="1" dirty="0" err="1" smtClean="0"/>
              <a:t>Univ</a:t>
            </a:r>
            <a:r>
              <a:rPr lang="en-US" sz="2800" b="1" dirty="0" smtClean="0"/>
              <a:t> of Alabama Huntsville</a:t>
            </a:r>
          </a:p>
          <a:p>
            <a:pPr marL="0" indent="0">
              <a:lnSpc>
                <a:spcPct val="100000"/>
              </a:lnSpc>
            </a:pPr>
            <a:r>
              <a:rPr lang="en-US" sz="3200" b="1" dirty="0" smtClean="0"/>
              <a:t> Next </a:t>
            </a:r>
            <a:r>
              <a:rPr lang="en-US" sz="3200" b="1" dirty="0"/>
              <a:t>Steps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054" y="1428750"/>
            <a:ext cx="7033606" cy="397489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18174" y="274060"/>
            <a:ext cx="6275949" cy="663785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rgbClr val="FFC000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95518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" y="1366982"/>
            <a:ext cx="11140440" cy="41159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Proof of Concept: Use of Artificial Intelligence methods</a:t>
            </a:r>
          </a:p>
          <a:p>
            <a:pPr lvl="1"/>
            <a:r>
              <a:rPr lang="en-US" b="1" dirty="0" smtClean="0"/>
              <a:t>Machine learning, Deep learning</a:t>
            </a:r>
          </a:p>
          <a:p>
            <a:r>
              <a:rPr lang="en-US" b="1" dirty="0"/>
              <a:t>Chief Data Office support – More Use Cases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Investigate other possible technologies – quantum computing,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" y="3443345"/>
            <a:ext cx="2164830" cy="3019368"/>
          </a:xfrm>
          <a:prstGeom prst="rect">
            <a:avLst/>
          </a:prstGeom>
        </p:spPr>
      </p:pic>
      <p:sp>
        <p:nvSpPr>
          <p:cNvPr id="6" name="Title 20">
            <a:extLst>
              <a:ext uri="{FF2B5EF4-FFF2-40B4-BE49-F238E27FC236}">
                <a16:creationId xmlns:a16="http://schemas.microsoft.com/office/drawing/2014/main" id="{6F6FDB6E-8D85-4EC4-B90B-AB277ED01A53}"/>
              </a:ext>
            </a:extLst>
          </p:cNvPr>
          <p:cNvSpPr txBox="1">
            <a:spLocks/>
          </p:cNvSpPr>
          <p:nvPr/>
        </p:nvSpPr>
        <p:spPr>
          <a:xfrm>
            <a:off x="5992835" y="485140"/>
            <a:ext cx="5997678" cy="4343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 smtClean="0">
                <a:solidFill>
                  <a:srgbClr val="FFC000"/>
                </a:solidFill>
              </a:rPr>
              <a:t>What’s Next?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57549" y="145840"/>
            <a:ext cx="6572252" cy="495300"/>
          </a:xfrm>
        </p:spPr>
        <p:txBody>
          <a:bodyPr/>
          <a:lstStyle/>
          <a:p>
            <a:r>
              <a:rPr lang="en-US" sz="2400" dirty="0" smtClean="0"/>
              <a:t>Questions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13" y="1420533"/>
            <a:ext cx="7520165" cy="501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2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BMS-Why We Must Shif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6136" y="1383447"/>
            <a:ext cx="8731405" cy="491141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18174" y="274060"/>
            <a:ext cx="6275949" cy="663785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Motivation</a:t>
            </a:r>
            <a:endParaRPr 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1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4874" y="318260"/>
            <a:ext cx="6572252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>
                <a:solidFill>
                  <a:srgbClr val="FFC000"/>
                </a:solidFill>
              </a:rPr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170" y="1418492"/>
            <a:ext cx="8932663" cy="45912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2" indent="-342900">
              <a:buNone/>
            </a:pPr>
            <a:r>
              <a:rPr lang="en-US" sz="2400" b="1" dirty="0" smtClean="0">
                <a:solidFill>
                  <a:srgbClr val="262626"/>
                </a:solidFill>
              </a:rPr>
              <a:t>It all began at AFCEA Cyber Symposium 2016</a:t>
            </a:r>
            <a:endParaRPr lang="en-US" sz="2400" b="1" dirty="0">
              <a:solidFill>
                <a:srgbClr val="262626"/>
              </a:solidFill>
            </a:endParaRPr>
          </a:p>
          <a:p>
            <a:pPr marL="342900" lvl="2" indent="-342900">
              <a:buNone/>
            </a:pPr>
            <a:endParaRPr lang="en-US" sz="1400" i="1" dirty="0" smtClean="0"/>
          </a:p>
          <a:p>
            <a:pPr marL="342900" lvl="2" indent="-342900">
              <a:buNone/>
            </a:pPr>
            <a:r>
              <a:rPr lang="en-US" sz="2400" i="1" dirty="0" smtClean="0"/>
              <a:t>Problem:  Current methods of data protection don’t always work, and have too many dependencies on the systems and networks involved in a data object’s lifecycle.</a:t>
            </a:r>
          </a:p>
          <a:p>
            <a:pPr marL="342900" lvl="2" indent="-342900">
              <a:buNone/>
            </a:pPr>
            <a:endParaRPr lang="en-US" sz="1400" i="1" dirty="0" smtClean="0"/>
          </a:p>
          <a:p>
            <a:pPr marL="342900" lvl="2" indent="-342900">
              <a:buNone/>
            </a:pPr>
            <a:r>
              <a:rPr lang="en-US" sz="2400" i="1" dirty="0" smtClean="0"/>
              <a:t>Idea:  What if data objects could be wrapped with monitoring and response capabilities in addition to encryption…throughout the lifecycle…as independent of infrastructure as possible.</a:t>
            </a:r>
          </a:p>
          <a:p>
            <a:pPr marL="0" lvl="2" indent="0">
              <a:buNone/>
            </a:pPr>
            <a:endParaRPr lang="en-US" sz="1400" dirty="0" smtClean="0"/>
          </a:p>
          <a:p>
            <a:pPr marL="0" lvl="2" indent="0">
              <a:buNone/>
            </a:pPr>
            <a:r>
              <a:rPr lang="en-US" sz="2400" i="1" dirty="0" smtClean="0"/>
              <a:t>Key Concepts:</a:t>
            </a:r>
          </a:p>
          <a:p>
            <a:pPr marL="342900" lvl="2" indent="-342900"/>
            <a:r>
              <a:rPr lang="en-US" sz="2400" i="1" dirty="0" smtClean="0"/>
              <a:t>Tags for attributes such as Location, Sensitivity, Timeliness, and Tampering</a:t>
            </a:r>
          </a:p>
          <a:p>
            <a:pPr marL="342900" lvl="2" indent="-342900"/>
            <a:r>
              <a:rPr lang="en-US" sz="2400" i="1" dirty="0" smtClean="0"/>
              <a:t>Active Monitors for Theft and Tamper detection</a:t>
            </a:r>
          </a:p>
          <a:p>
            <a:pPr marL="342900" lvl="2" indent="-342900"/>
            <a:r>
              <a:rPr lang="en-US" sz="2400" i="1" dirty="0" smtClean="0"/>
              <a:t>Response Agent for Destruction, Recovery, Quarantine and Alerting</a:t>
            </a:r>
            <a:endParaRPr lang="en-US" sz="2400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9217890" y="1289538"/>
            <a:ext cx="2877693" cy="5258204"/>
            <a:chOff x="9090660" y="246727"/>
            <a:chExt cx="3004924" cy="6301015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C1C3A6A-3B18-434F-A9D4-723FCB671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90660" y="246727"/>
              <a:ext cx="3004924" cy="630101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2" t="12251" r="5572" b="20756"/>
            <a:stretch/>
          </p:blipFill>
          <p:spPr>
            <a:xfrm rot="5400000">
              <a:off x="7795028" y="2364145"/>
              <a:ext cx="5525123" cy="2384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46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8" y="1301262"/>
            <a:ext cx="10703170" cy="522849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04874" y="318260"/>
            <a:ext cx="6572252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Background (continued)</a:t>
            </a:r>
            <a:endParaRPr 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002" y="1600493"/>
            <a:ext cx="8785860" cy="43513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Graduate research at Washington University, Fall 2017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Hacking 4 Defense (H4D), University of Alabama Huntsville, Spring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In partnership with HQ CCC Data Analytics, Research, and Innovation office for more research opportunities</a:t>
            </a:r>
          </a:p>
          <a:p>
            <a:pPr lvl="1"/>
            <a:r>
              <a:rPr lang="en-US" b="1" dirty="0" smtClean="0"/>
              <a:t>H4D Round Two – Washington University</a:t>
            </a:r>
          </a:p>
          <a:p>
            <a:pPr lvl="1"/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862" y="1414315"/>
            <a:ext cx="2619375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405" y="3591877"/>
            <a:ext cx="2143125" cy="21431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04874" y="318260"/>
            <a:ext cx="6572252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Research</a:t>
            </a:r>
            <a:endParaRPr 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" y="1542472"/>
            <a:ext cx="8595360" cy="48583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/>
              <a:t>Cryptographic Techniques</a:t>
            </a:r>
          </a:p>
          <a:p>
            <a:pPr lvl="0"/>
            <a:r>
              <a:rPr lang="en-US" sz="3600" b="1" dirty="0"/>
              <a:t>Blockchain</a:t>
            </a:r>
          </a:p>
          <a:p>
            <a:pPr lvl="0"/>
            <a:r>
              <a:rPr lang="en-US" sz="3600" b="1" dirty="0" smtClean="0"/>
              <a:t>Self Protecting </a:t>
            </a:r>
            <a:r>
              <a:rPr lang="en-US" sz="3600" b="1" dirty="0"/>
              <a:t>Object</a:t>
            </a:r>
          </a:p>
          <a:p>
            <a:pPr lvl="0"/>
            <a:r>
              <a:rPr lang="en-US" sz="3600" b="1" dirty="0" smtClean="0"/>
              <a:t>Virtual DataSafe</a:t>
            </a:r>
            <a:endParaRPr lang="en-US" sz="3600" b="1" dirty="0"/>
          </a:p>
          <a:p>
            <a:pPr marL="0" lv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946" y="1392380"/>
            <a:ext cx="5585948" cy="493848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04874" y="318260"/>
            <a:ext cx="6572252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Washington University</a:t>
            </a:r>
            <a:endParaRPr 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6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8E36C40E-A08A-415D-853B-2C2EC3CC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955" y="1331595"/>
            <a:ext cx="4321994" cy="401057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055" y="1588655"/>
            <a:ext cx="7327900" cy="411018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i="1" dirty="0" smtClean="0"/>
              <a:t>Hash-based Message Authentication Code </a:t>
            </a:r>
            <a:r>
              <a:rPr lang="en-US" b="1" i="1" dirty="0"/>
              <a:t>wrapping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Triple-Data Encryption Standard (DES) and Advanced Encryption Standard (AES)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Common encryption technique used </a:t>
            </a:r>
            <a:r>
              <a:rPr lang="en-US" sz="2000" dirty="0" smtClean="0"/>
              <a:t>today</a:t>
            </a:r>
          </a:p>
          <a:p>
            <a:pPr marL="457200" lvl="2">
              <a:lnSpc>
                <a:spcPct val="100000"/>
              </a:lnSpc>
              <a:buNone/>
            </a:pPr>
            <a:r>
              <a:rPr lang="en-US" sz="2400" i="1" dirty="0" smtClean="0"/>
              <a:t>Timed </a:t>
            </a:r>
            <a:r>
              <a:rPr lang="en-US" sz="2400" i="1" dirty="0"/>
              <a:t>Efficient Stream Loss-tolerant Authentication (TESLA)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Sender/Receiver has synchronized clocks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Creates a chain of keys associated with time interval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3A76BC-D480-4500-A2CF-57A2651C8FC8}"/>
              </a:ext>
            </a:extLst>
          </p:cNvPr>
          <p:cNvSpPr txBox="1"/>
          <p:nvPr/>
        </p:nvSpPr>
        <p:spPr>
          <a:xfrm>
            <a:off x="702878" y="6029325"/>
            <a:ext cx="1034136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A Layered Approach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04874" y="318260"/>
            <a:ext cx="6572252" cy="4953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 smtClean="0">
                <a:solidFill>
                  <a:srgbClr val="FFC000"/>
                </a:solidFill>
              </a:rPr>
              <a:t>Cryptographic Techniques</a:t>
            </a:r>
            <a:endParaRPr 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2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D9F1C37B29B7419C96933444D5557C" ma:contentTypeVersion="15" ma:contentTypeDescription="Create a new document." ma:contentTypeScope="" ma:versionID="0266a8b0bc3a190f8bb2ac2729a2eb68">
  <xsd:schema xmlns:xsd="http://www.w3.org/2001/XMLSchema" xmlns:xs="http://www.w3.org/2001/XMLSchema" xmlns:p="http://schemas.microsoft.com/office/2006/metadata/properties" xmlns:ns2="88c9fdf0-d4ec-444e-b84a-e982fb9ab3a0" xmlns:ns3="bac4e3eb-747f-43bc-bf10-c1bbb893ecac" xmlns:ns4="7ca35ff0-f803-4a2f-a860-c05debaa572d" targetNamespace="http://schemas.microsoft.com/office/2006/metadata/properties" ma:root="true" ma:fieldsID="05024271bbc9ab04349c551daf49a38b" ns2:_="" ns3:_="" ns4:_="">
    <xsd:import namespace="88c9fdf0-d4ec-444e-b84a-e982fb9ab3a0"/>
    <xsd:import namespace="bac4e3eb-747f-43bc-bf10-c1bbb893ecac"/>
    <xsd:import namespace="7ca35ff0-f803-4a2f-a860-c05debaa572d"/>
    <xsd:element name="properties">
      <xsd:complexType>
        <xsd:sequence>
          <xsd:element name="documentManagement">
            <xsd:complexType>
              <xsd:all>
                <xsd:element ref="ns2:h0deeea1ee8c485da2c650dbfea1631d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Owner" minOccurs="0"/>
                <xsd:element ref="ns2:SetOwner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c9fdf0-d4ec-444e-b84a-e982fb9ab3a0" elementFormDefault="qualified">
    <xsd:import namespace="http://schemas.microsoft.com/office/2006/documentManagement/types"/>
    <xsd:import namespace="http://schemas.microsoft.com/office/infopath/2007/PartnerControls"/>
    <xsd:element name="h0deeea1ee8c485da2c650dbfea1631d" ma:index="9" nillable="true" ma:taxonomy="true" ma:internalName="h0deeea1ee8c485da2c650dbfea1631d" ma:taxonomyFieldName="Category" ma:displayName="Category" ma:default="" ma:fieldId="{10deeea1-ee8c-485d-a2c6-50dbfea1631d}" ma:sspId="95476efd-2625-4ffb-b020-68dbe4abf389" ma:termSetId="babd3d5c-b418-4bd5-9d2a-fd4c398db4e4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description="" ma:indexed="true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Owner" ma:index="18" nillable="true" ma:displayName="Owner" ma:indexed="true" ma:list="UserInfo" ma:SharePointGroup="0" ma:internalName="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etOwner" ma:index="19" nillable="true" ma:displayName="OwnerCHK" ma:internalName="SetOwner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4e3eb-747f-43bc-bf10-c1bbb893eca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ce5971fe-cf10-4a92-a5e5-d40c7766f9e2}" ma:internalName="TaxCatchAll" ma:showField="CatchAllData" ma:web="7ca35ff0-f803-4a2f-a860-c05debaa57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35ff0-f803-4a2f-a860-c05debaa572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c4e3eb-747f-43bc-bf10-c1bbb893ecac"/>
    <h0deeea1ee8c485da2c650dbfea1631d xmlns="88c9fdf0-d4ec-444e-b84a-e982fb9ab3a0">
      <Terms xmlns="http://schemas.microsoft.com/office/infopath/2007/PartnerControls"/>
    </h0deeea1ee8c485da2c650dbfea1631d>
    <Owner xmlns="88c9fdf0-d4ec-444e-b84a-e982fb9ab3a0">
      <UserInfo>
        <DisplayName>DIGIOVANNI, JOSEPH S CIV USAF ACC HQ CCC/NIX</DisplayName>
        <AccountId>93</AccountId>
        <AccountType/>
      </UserInfo>
    </Owner>
    <SetOwner xmlns="88c9fdf0-d4ec-444e-b84a-e982fb9ab3a0">
      <Url>https://usaf.dps.mil/teams/ccc/_layouts/15/wrkstat.aspx?List=88c9fdf0-d4ec-444e-b84a-e982fb9ab3a0&amp;WorkflowInstanceName=134a755b-829f-4d90-9dfa-89d73cc07e76</Url>
      <Description>end</Description>
    </SetOwne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7EF5A8-7197-43D8-BF23-923EDF6E9E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c9fdf0-d4ec-444e-b84a-e982fb9ab3a0"/>
    <ds:schemaRef ds:uri="bac4e3eb-747f-43bc-bf10-c1bbb893ecac"/>
    <ds:schemaRef ds:uri="7ca35ff0-f803-4a2f-a860-c05debaa57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FB4E24-893D-4CA6-9559-0A7F0A7C5DA6}">
  <ds:schemaRefs>
    <ds:schemaRef ds:uri="88c9fdf0-d4ec-444e-b84a-e982fb9ab3a0"/>
    <ds:schemaRef ds:uri="bac4e3eb-747f-43bc-bf10-c1bbb893ecac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7ca35ff0-f803-4a2f-a860-c05debaa572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213E877-3851-4163-B044-EFF765AFD0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2920</Words>
  <Application>Microsoft Office PowerPoint</Application>
  <PresentationFormat>Widescreen</PresentationFormat>
  <Paragraphs>280</Paragraphs>
  <Slides>31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 2</vt:lpstr>
      <vt:lpstr>Office Theme</vt:lpstr>
      <vt:lpstr>PowerPoint Presentation</vt:lpstr>
      <vt:lpstr>Artificial Intelligence Use Case: Self-Protecting Data</vt:lpstr>
      <vt:lpstr>Agenda</vt:lpstr>
      <vt:lpstr>Motivation</vt:lpstr>
      <vt:lpstr>Background</vt:lpstr>
      <vt:lpstr>PowerPoint Presentation</vt:lpstr>
      <vt:lpstr>Research</vt:lpstr>
      <vt:lpstr>Washington University</vt:lpstr>
      <vt:lpstr>Cryptographic Techniques</vt:lpstr>
      <vt:lpstr>PowerPoint Presentation</vt:lpstr>
      <vt:lpstr>Blockchain</vt:lpstr>
      <vt:lpstr>PowerPoint Presentation</vt:lpstr>
      <vt:lpstr>PowerPoint Presentation</vt:lpstr>
      <vt:lpstr>PowerPoint Presentation</vt:lpstr>
      <vt:lpstr>A Virtualized DataSafe Concept</vt:lpstr>
      <vt:lpstr>PowerPoint Presentation</vt:lpstr>
      <vt:lpstr>Washington University Recommendations</vt:lpstr>
      <vt:lpstr>University of Alabama – Huntsville</vt:lpstr>
      <vt:lpstr>Project Scope</vt:lpstr>
      <vt:lpstr>Starting Plan</vt:lpstr>
      <vt:lpstr>Final Plan</vt:lpstr>
      <vt:lpstr>“Arbiter” Scope</vt:lpstr>
      <vt:lpstr>PowerPoint Presentation</vt:lpstr>
      <vt:lpstr>Solution Illustration</vt:lpstr>
      <vt:lpstr>Use Case – Excessive Data Copy</vt:lpstr>
      <vt:lpstr>Use Case – Suspect Behavior, Disconnected Ops</vt:lpstr>
      <vt:lpstr>Use Case – Exceeding Access Time</vt:lpstr>
      <vt:lpstr>UAH Conclusion</vt:lpstr>
      <vt:lpstr>“Day Job” Use Cases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event Power</dc:creator>
  <cp:lastModifiedBy>JOSEPH DIGIOVANNI</cp:lastModifiedBy>
  <cp:revision>46</cp:revision>
  <dcterms:created xsi:type="dcterms:W3CDTF">2020-09-08T14:21:12Z</dcterms:created>
  <dcterms:modified xsi:type="dcterms:W3CDTF">2020-10-29T18:56:13Z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0x0101009DD9F1C37B29B7419C96933444D5557C</vt:lpwstr>
  </property>
  <property fmtid="{D5CDD505-2E9C-101B-9397-08002B2CF9AE}" pid="3" name="Category">
    <vt:lpwstr/>
  </property>
</Properties>
</file>