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80" r:id="rId5"/>
    <p:sldMasterId id="2147483692" r:id="rId6"/>
  </p:sldMasterIdLst>
  <p:notesMasterIdLst>
    <p:notesMasterId r:id="rId29"/>
  </p:notesMasterIdLst>
  <p:handoutMasterIdLst>
    <p:handoutMasterId r:id="rId30"/>
  </p:handoutMasterIdLst>
  <p:sldIdLst>
    <p:sldId id="601" r:id="rId7"/>
    <p:sldId id="898" r:id="rId8"/>
    <p:sldId id="639" r:id="rId9"/>
    <p:sldId id="633" r:id="rId10"/>
    <p:sldId id="617" r:id="rId11"/>
    <p:sldId id="613" r:id="rId12"/>
    <p:sldId id="650" r:id="rId13"/>
    <p:sldId id="994" r:id="rId14"/>
    <p:sldId id="948" r:id="rId15"/>
    <p:sldId id="637" r:id="rId16"/>
    <p:sldId id="638" r:id="rId17"/>
    <p:sldId id="983" r:id="rId18"/>
    <p:sldId id="614" r:id="rId19"/>
    <p:sldId id="945" r:id="rId20"/>
    <p:sldId id="894" r:id="rId21"/>
    <p:sldId id="275" r:id="rId22"/>
    <p:sldId id="973" r:id="rId23"/>
    <p:sldId id="1036" r:id="rId24"/>
    <p:sldId id="545" r:id="rId25"/>
    <p:sldId id="546" r:id="rId26"/>
    <p:sldId id="531" r:id="rId27"/>
    <p:sldId id="8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inha@avocadosystems.net" initials="a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FF"/>
    <a:srgbClr val="90C226"/>
    <a:srgbClr val="FF3300"/>
    <a:srgbClr val="6600CC"/>
    <a:srgbClr val="9999FF"/>
    <a:srgbClr val="BB7207"/>
    <a:srgbClr val="9FB6C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7" autoAdjust="0"/>
    <p:restoredTop sz="96630" autoAdjust="0"/>
  </p:normalViewPr>
  <p:slideViewPr>
    <p:cSldViewPr snapToGrid="0">
      <p:cViewPr>
        <p:scale>
          <a:sx n="120" d="100"/>
          <a:sy n="120" d="100"/>
        </p:scale>
        <p:origin x="84" y="-4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30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4A9887-30CB-48BA-BEEF-606D18224A0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F32CD1-42B1-4CBF-B2BE-44061F06AD78}">
      <dgm:prSet phldrT="[Text]" phldr="1"/>
      <dgm:spPr/>
      <dgm:t>
        <a:bodyPr/>
        <a:lstStyle/>
        <a:p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F4FCCD7E-6032-4C21-B460-7AC24E0E3A09}" type="parTrans" cxnId="{A2D96CAF-645D-4FB3-8661-06509A738AA1}">
      <dgm:prSet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DB426A62-C03B-461B-A00C-019B7541DF25}" type="sibTrans" cxnId="{A2D96CAF-645D-4FB3-8661-06509A738AA1}">
      <dgm:prSet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7E22E73D-28BE-4E8B-9AA1-FB9FB603D504}">
      <dgm:prSet phldrT="[Text]"/>
      <dgm:spPr/>
      <dgm:t>
        <a:bodyPr lIns="91440" tIns="0" rIns="91440" bIns="0" anchor="ctr" anchorCtr="0"/>
        <a:lstStyle/>
        <a:p>
          <a:pPr>
            <a:buNone/>
          </a:pPr>
          <a:r>
            <a:rPr lang="en-US" dirty="0">
              <a:solidFill>
                <a:schemeClr val="accent2">
                  <a:lumMod val="75000"/>
                </a:schemeClr>
              </a:solidFill>
            </a:rPr>
            <a:t>Deep application and threat visibility</a:t>
          </a:r>
        </a:p>
      </dgm:t>
    </dgm:pt>
    <dgm:pt modelId="{3A7D6919-EAA8-44AB-85B4-6824A3AC666F}" type="parTrans" cxnId="{39766C40-2348-42D3-A985-57149781876C}">
      <dgm:prSet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E680C170-C17E-47E9-862E-AE5C35A0AE3A}" type="sibTrans" cxnId="{39766C40-2348-42D3-A985-57149781876C}">
      <dgm:prSet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20A84784-2717-49D9-AB57-C29E476C12C9}">
      <dgm:prSet phldrT="[Text]" phldr="1"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FC5DEB24-0686-42BC-9ACB-0DBD9FF7EE3D}" type="parTrans" cxnId="{AC5052BE-B855-4E0F-96FE-8B61A9E57CA2}">
      <dgm:prSet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3C4BDBFB-F3F1-494A-8E94-182715692B42}" type="sibTrans" cxnId="{AC5052BE-B855-4E0F-96FE-8B61A9E57CA2}">
      <dgm:prSet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AB5708B5-3FA4-487F-B8CB-C228F2E122C0}">
      <dgm:prSet phldrT="[Text]"/>
      <dgm:spPr/>
      <dgm:t>
        <a:bodyPr lIns="91440" rIns="91440" anchor="ctr"/>
        <a:lstStyle/>
        <a:p>
          <a:pPr>
            <a:buNone/>
          </a:pPr>
          <a:r>
            <a:rPr lang="en-US" dirty="0">
              <a:solidFill>
                <a:schemeClr val="accent2">
                  <a:lumMod val="75000"/>
                </a:schemeClr>
              </a:solidFill>
            </a:rPr>
            <a:t>Mitigate, Forensics, Events and Reports</a:t>
          </a:r>
        </a:p>
      </dgm:t>
    </dgm:pt>
    <dgm:pt modelId="{DD71D2CA-A454-4FE1-A76D-2A2DD66EFB4A}" type="parTrans" cxnId="{26249993-9EC7-4DA2-9264-F0EEF2A2089D}">
      <dgm:prSet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3BB5579B-9065-459F-BC77-422D6F853815}" type="sibTrans" cxnId="{26249993-9EC7-4DA2-9264-F0EEF2A2089D}">
      <dgm:prSet/>
      <dgm:spPr/>
      <dgm:t>
        <a:bodyPr/>
        <a:lstStyle/>
        <a:p>
          <a:endParaRPr lang="en-US">
            <a:solidFill>
              <a:schemeClr val="accent2">
                <a:lumMod val="75000"/>
              </a:schemeClr>
            </a:solidFill>
          </a:endParaRPr>
        </a:p>
      </dgm:t>
    </dgm:pt>
    <dgm:pt modelId="{3B354D82-54D2-4899-94AA-A2E51C51EB76}" type="pres">
      <dgm:prSet presAssocID="{2F4A9887-30CB-48BA-BEEF-606D18224A03}" presName="Name0" presStyleCnt="0">
        <dgm:presLayoutVars>
          <dgm:dir/>
          <dgm:animLvl val="lvl"/>
          <dgm:resizeHandles/>
        </dgm:presLayoutVars>
      </dgm:prSet>
      <dgm:spPr/>
    </dgm:pt>
    <dgm:pt modelId="{D3D2F662-07C8-4CAF-B080-9E0A23101CFF}" type="pres">
      <dgm:prSet presAssocID="{6FF32CD1-42B1-4CBF-B2BE-44061F06AD78}" presName="linNode" presStyleCnt="0"/>
      <dgm:spPr/>
    </dgm:pt>
    <dgm:pt modelId="{4851259D-8789-4924-8AA7-34818BE8E555}" type="pres">
      <dgm:prSet presAssocID="{6FF32CD1-42B1-4CBF-B2BE-44061F06AD78}" presName="parentShp" presStyleLbl="node1" presStyleIdx="0" presStyleCnt="2">
        <dgm:presLayoutVars>
          <dgm:bulletEnabled val="1"/>
        </dgm:presLayoutVars>
      </dgm:prSet>
      <dgm:spPr/>
    </dgm:pt>
    <dgm:pt modelId="{0B654FF5-AD26-4ABE-A66C-9210CEAF0BD4}" type="pres">
      <dgm:prSet presAssocID="{6FF32CD1-42B1-4CBF-B2BE-44061F06AD78}" presName="childShp" presStyleLbl="bgAccFollowNode1" presStyleIdx="0" presStyleCnt="2">
        <dgm:presLayoutVars>
          <dgm:bulletEnabled val="1"/>
        </dgm:presLayoutVars>
      </dgm:prSet>
      <dgm:spPr/>
    </dgm:pt>
    <dgm:pt modelId="{C99BB095-0E1C-46A0-A119-FA920EF997C4}" type="pres">
      <dgm:prSet presAssocID="{DB426A62-C03B-461B-A00C-019B7541DF25}" presName="spacing" presStyleCnt="0"/>
      <dgm:spPr/>
    </dgm:pt>
    <dgm:pt modelId="{C3BD6A36-A61B-4816-B453-5D25DE59021C}" type="pres">
      <dgm:prSet presAssocID="{20A84784-2717-49D9-AB57-C29E476C12C9}" presName="linNode" presStyleCnt="0"/>
      <dgm:spPr/>
    </dgm:pt>
    <dgm:pt modelId="{BBEB98B3-E4A1-47DB-BFF0-C033ED60A743}" type="pres">
      <dgm:prSet presAssocID="{20A84784-2717-49D9-AB57-C29E476C12C9}" presName="parentShp" presStyleLbl="node1" presStyleIdx="1" presStyleCnt="2">
        <dgm:presLayoutVars>
          <dgm:bulletEnabled val="1"/>
        </dgm:presLayoutVars>
      </dgm:prSet>
      <dgm:spPr/>
    </dgm:pt>
    <dgm:pt modelId="{86A37A6E-6A79-4599-B3D1-6B7E272AF19A}" type="pres">
      <dgm:prSet presAssocID="{20A84784-2717-49D9-AB57-C29E476C12C9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6686B61A-6E7C-41AF-9B5F-247E05DD0D77}" type="presOf" srcId="{AB5708B5-3FA4-487F-B8CB-C228F2E122C0}" destId="{86A37A6E-6A79-4599-B3D1-6B7E272AF19A}" srcOrd="0" destOrd="0" presId="urn:microsoft.com/office/officeart/2005/8/layout/vList6"/>
    <dgm:cxn modelId="{C7793530-A51A-465F-A6A1-92E0FCAB5060}" type="presOf" srcId="{2F4A9887-30CB-48BA-BEEF-606D18224A03}" destId="{3B354D82-54D2-4899-94AA-A2E51C51EB76}" srcOrd="0" destOrd="0" presId="urn:microsoft.com/office/officeart/2005/8/layout/vList6"/>
    <dgm:cxn modelId="{39766C40-2348-42D3-A985-57149781876C}" srcId="{6FF32CD1-42B1-4CBF-B2BE-44061F06AD78}" destId="{7E22E73D-28BE-4E8B-9AA1-FB9FB603D504}" srcOrd="0" destOrd="0" parTransId="{3A7D6919-EAA8-44AB-85B4-6824A3AC666F}" sibTransId="{E680C170-C17E-47E9-862E-AE5C35A0AE3A}"/>
    <dgm:cxn modelId="{5ABCCF5F-060D-48DA-90CF-F10D219FE141}" type="presOf" srcId="{7E22E73D-28BE-4E8B-9AA1-FB9FB603D504}" destId="{0B654FF5-AD26-4ABE-A66C-9210CEAF0BD4}" srcOrd="0" destOrd="0" presId="urn:microsoft.com/office/officeart/2005/8/layout/vList6"/>
    <dgm:cxn modelId="{26249993-9EC7-4DA2-9264-F0EEF2A2089D}" srcId="{20A84784-2717-49D9-AB57-C29E476C12C9}" destId="{AB5708B5-3FA4-487F-B8CB-C228F2E122C0}" srcOrd="0" destOrd="0" parTransId="{DD71D2CA-A454-4FE1-A76D-2A2DD66EFB4A}" sibTransId="{3BB5579B-9065-459F-BC77-422D6F853815}"/>
    <dgm:cxn modelId="{A2D96CAF-645D-4FB3-8661-06509A738AA1}" srcId="{2F4A9887-30CB-48BA-BEEF-606D18224A03}" destId="{6FF32CD1-42B1-4CBF-B2BE-44061F06AD78}" srcOrd="0" destOrd="0" parTransId="{F4FCCD7E-6032-4C21-B460-7AC24E0E3A09}" sibTransId="{DB426A62-C03B-461B-A00C-019B7541DF25}"/>
    <dgm:cxn modelId="{AC5052BE-B855-4E0F-96FE-8B61A9E57CA2}" srcId="{2F4A9887-30CB-48BA-BEEF-606D18224A03}" destId="{20A84784-2717-49D9-AB57-C29E476C12C9}" srcOrd="1" destOrd="0" parTransId="{FC5DEB24-0686-42BC-9ACB-0DBD9FF7EE3D}" sibTransId="{3C4BDBFB-F3F1-494A-8E94-182715692B42}"/>
    <dgm:cxn modelId="{BDF280C5-E14D-42A3-B959-DA100FDDC8C3}" type="presOf" srcId="{20A84784-2717-49D9-AB57-C29E476C12C9}" destId="{BBEB98B3-E4A1-47DB-BFF0-C033ED60A743}" srcOrd="0" destOrd="0" presId="urn:microsoft.com/office/officeart/2005/8/layout/vList6"/>
    <dgm:cxn modelId="{3E5BA2E2-D4B9-42EF-B0B6-83B503E5F379}" type="presOf" srcId="{6FF32CD1-42B1-4CBF-B2BE-44061F06AD78}" destId="{4851259D-8789-4924-8AA7-34818BE8E555}" srcOrd="0" destOrd="0" presId="urn:microsoft.com/office/officeart/2005/8/layout/vList6"/>
    <dgm:cxn modelId="{708DE2D1-BB1E-4EE2-A6EC-73C1179C9E7E}" type="presParOf" srcId="{3B354D82-54D2-4899-94AA-A2E51C51EB76}" destId="{D3D2F662-07C8-4CAF-B080-9E0A23101CFF}" srcOrd="0" destOrd="0" presId="urn:microsoft.com/office/officeart/2005/8/layout/vList6"/>
    <dgm:cxn modelId="{06787154-0D88-4A30-9292-30650F636D5F}" type="presParOf" srcId="{D3D2F662-07C8-4CAF-B080-9E0A23101CFF}" destId="{4851259D-8789-4924-8AA7-34818BE8E555}" srcOrd="0" destOrd="0" presId="urn:microsoft.com/office/officeart/2005/8/layout/vList6"/>
    <dgm:cxn modelId="{7585B76C-3910-486C-9341-AE3D9172A0D2}" type="presParOf" srcId="{D3D2F662-07C8-4CAF-B080-9E0A23101CFF}" destId="{0B654FF5-AD26-4ABE-A66C-9210CEAF0BD4}" srcOrd="1" destOrd="0" presId="urn:microsoft.com/office/officeart/2005/8/layout/vList6"/>
    <dgm:cxn modelId="{E7CEEEF5-5464-479B-8835-22170C0021FF}" type="presParOf" srcId="{3B354D82-54D2-4899-94AA-A2E51C51EB76}" destId="{C99BB095-0E1C-46A0-A119-FA920EF997C4}" srcOrd="1" destOrd="0" presId="urn:microsoft.com/office/officeart/2005/8/layout/vList6"/>
    <dgm:cxn modelId="{689FA281-6217-4551-8B99-4B286D15ADDA}" type="presParOf" srcId="{3B354D82-54D2-4899-94AA-A2E51C51EB76}" destId="{C3BD6A36-A61B-4816-B453-5D25DE59021C}" srcOrd="2" destOrd="0" presId="urn:microsoft.com/office/officeart/2005/8/layout/vList6"/>
    <dgm:cxn modelId="{A7EFCAB8-5C1D-4BC8-900A-DA4AC8DAFA58}" type="presParOf" srcId="{C3BD6A36-A61B-4816-B453-5D25DE59021C}" destId="{BBEB98B3-E4A1-47DB-BFF0-C033ED60A743}" srcOrd="0" destOrd="0" presId="urn:microsoft.com/office/officeart/2005/8/layout/vList6"/>
    <dgm:cxn modelId="{2CE6E3A6-DEB4-4C64-9E37-AD5F8B8A98A5}" type="presParOf" srcId="{C3BD6A36-A61B-4816-B453-5D25DE59021C}" destId="{86A37A6E-6A79-4599-B3D1-6B7E272AF1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57EE04-E0E0-4064-9187-82DA1919ED14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n-US"/>
        </a:p>
      </dgm:t>
    </dgm:pt>
    <dgm:pt modelId="{3B378C59-5F44-4CC0-B1AE-2047954CA6B3}">
      <dgm:prSet phldrT="[Text]" phldr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 dirty="0"/>
        </a:p>
      </dgm:t>
    </dgm:pt>
    <dgm:pt modelId="{F8238287-7D42-4489-B717-FDC4AD13DA98}" type="sibTrans" cxnId="{E3F63B63-8085-465B-8FBF-F7AB5C42AA94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71C0431E-0BC0-468C-90C2-C66AA2921024}" type="parTrans" cxnId="{E3F63B63-8085-465B-8FBF-F7AB5C42AA94}">
      <dgm:prSet/>
      <dgm:spPr/>
      <dgm:t>
        <a:bodyPr/>
        <a:lstStyle/>
        <a:p>
          <a:endParaRPr lang="en-US"/>
        </a:p>
      </dgm:t>
    </dgm:pt>
    <dgm:pt modelId="{6EA6C981-640D-4A91-8671-7986B5AF98BB}">
      <dgm:prSet phldrT="[Text]" phldr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 dirty="0"/>
        </a:p>
      </dgm:t>
    </dgm:pt>
    <dgm:pt modelId="{43E493CE-EC82-4A91-9129-2C98E581A824}" type="sibTrans" cxnId="{02B7FD36-792C-4BEC-9D0E-78D2DBDC7691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34975C46-037C-432E-9440-425839144E68}" type="parTrans" cxnId="{02B7FD36-792C-4BEC-9D0E-78D2DBDC7691}">
      <dgm:prSet/>
      <dgm:spPr/>
      <dgm:t>
        <a:bodyPr/>
        <a:lstStyle/>
        <a:p>
          <a:endParaRPr lang="en-US"/>
        </a:p>
      </dgm:t>
    </dgm:pt>
    <dgm:pt modelId="{7EB8B26F-BAAE-4192-A6A0-31490759089C}">
      <dgm:prSet phldrT="[Text]" phldr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 dirty="0"/>
        </a:p>
      </dgm:t>
    </dgm:pt>
    <dgm:pt modelId="{65D42C82-5D0E-4F9A-96B2-A04FF4F9D448}" type="sibTrans" cxnId="{32C95F81-B1AA-4B10-80AF-272604268467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1BA17EBD-D6C0-48AD-BA21-DDC2A100A4DA}" type="parTrans" cxnId="{32C95F81-B1AA-4B10-80AF-272604268467}">
      <dgm:prSet/>
      <dgm:spPr/>
      <dgm:t>
        <a:bodyPr/>
        <a:lstStyle/>
        <a:p>
          <a:endParaRPr lang="en-US"/>
        </a:p>
      </dgm:t>
    </dgm:pt>
    <dgm:pt modelId="{3212B7A4-0991-43A6-8BF4-AEF9E7064CF1}" type="pres">
      <dgm:prSet presAssocID="{2C57EE04-E0E0-4064-9187-82DA1919ED14}" presName="cycle" presStyleCnt="0">
        <dgm:presLayoutVars>
          <dgm:dir/>
          <dgm:resizeHandles val="exact"/>
        </dgm:presLayoutVars>
      </dgm:prSet>
      <dgm:spPr/>
    </dgm:pt>
    <dgm:pt modelId="{B0F8761C-DA05-4E00-81F7-C258DC2F745D}" type="pres">
      <dgm:prSet presAssocID="{6EA6C981-640D-4A91-8671-7986B5AF98BB}" presName="dummy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9D056709-B900-4244-BF6D-17E4C4995B45}" type="pres">
      <dgm:prSet presAssocID="{6EA6C981-640D-4A91-8671-7986B5AF98BB}" presName="node" presStyleLbl="revTx" presStyleIdx="0" presStyleCnt="3">
        <dgm:presLayoutVars>
          <dgm:bulletEnabled val="1"/>
        </dgm:presLayoutVars>
      </dgm:prSet>
      <dgm:spPr/>
    </dgm:pt>
    <dgm:pt modelId="{D6DDFE85-5CCB-42CA-A128-CF94D868DE3C}" type="pres">
      <dgm:prSet presAssocID="{43E493CE-EC82-4A91-9129-2C98E581A824}" presName="sibTrans" presStyleLbl="node1" presStyleIdx="0" presStyleCnt="3"/>
      <dgm:spPr/>
    </dgm:pt>
    <dgm:pt modelId="{87CFD17E-A4BC-41CE-B3B8-6E4EA56263F0}" type="pres">
      <dgm:prSet presAssocID="{3B378C59-5F44-4CC0-B1AE-2047954CA6B3}" presName="dummy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D8B64A4-124F-45AB-8E0C-A901E56F02EA}" type="pres">
      <dgm:prSet presAssocID="{3B378C59-5F44-4CC0-B1AE-2047954CA6B3}" presName="node" presStyleLbl="revTx" presStyleIdx="1" presStyleCnt="3">
        <dgm:presLayoutVars>
          <dgm:bulletEnabled val="1"/>
        </dgm:presLayoutVars>
      </dgm:prSet>
      <dgm:spPr/>
    </dgm:pt>
    <dgm:pt modelId="{F44EB14E-7810-4EB5-9E02-55BB055E2287}" type="pres">
      <dgm:prSet presAssocID="{F8238287-7D42-4489-B717-FDC4AD13DA98}" presName="sibTrans" presStyleLbl="node1" presStyleIdx="1" presStyleCnt="3"/>
      <dgm:spPr/>
    </dgm:pt>
    <dgm:pt modelId="{E09D9D69-5E10-49A9-8C63-9D65088616BB}" type="pres">
      <dgm:prSet presAssocID="{7EB8B26F-BAAE-4192-A6A0-31490759089C}" presName="dummy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045DF61-3853-4F68-BC0E-4F957623C20D}" type="pres">
      <dgm:prSet presAssocID="{7EB8B26F-BAAE-4192-A6A0-31490759089C}" presName="node" presStyleLbl="revTx" presStyleIdx="2" presStyleCnt="3">
        <dgm:presLayoutVars>
          <dgm:bulletEnabled val="1"/>
        </dgm:presLayoutVars>
      </dgm:prSet>
      <dgm:spPr/>
    </dgm:pt>
    <dgm:pt modelId="{F431DFF0-AC8B-4126-B9DE-752BFBF7E5E6}" type="pres">
      <dgm:prSet presAssocID="{65D42C82-5D0E-4F9A-96B2-A04FF4F9D448}" presName="sibTrans" presStyleLbl="node1" presStyleIdx="2" presStyleCnt="3"/>
      <dgm:spPr/>
    </dgm:pt>
  </dgm:ptLst>
  <dgm:cxnLst>
    <dgm:cxn modelId="{870F482D-AFD6-4906-93BC-0E0C1C133217}" type="presOf" srcId="{3B378C59-5F44-4CC0-B1AE-2047954CA6B3}" destId="{6D8B64A4-124F-45AB-8E0C-A901E56F02EA}" srcOrd="0" destOrd="0" presId="urn:microsoft.com/office/officeart/2005/8/layout/cycle1"/>
    <dgm:cxn modelId="{02B7FD36-792C-4BEC-9D0E-78D2DBDC7691}" srcId="{2C57EE04-E0E0-4064-9187-82DA1919ED14}" destId="{6EA6C981-640D-4A91-8671-7986B5AF98BB}" srcOrd="0" destOrd="0" parTransId="{34975C46-037C-432E-9440-425839144E68}" sibTransId="{43E493CE-EC82-4A91-9129-2C98E581A824}"/>
    <dgm:cxn modelId="{27735260-6F9F-4EA4-AA77-710D37888E71}" type="presOf" srcId="{F8238287-7D42-4489-B717-FDC4AD13DA98}" destId="{F44EB14E-7810-4EB5-9E02-55BB055E2287}" srcOrd="0" destOrd="0" presId="urn:microsoft.com/office/officeart/2005/8/layout/cycle1"/>
    <dgm:cxn modelId="{E3F63B63-8085-465B-8FBF-F7AB5C42AA94}" srcId="{2C57EE04-E0E0-4064-9187-82DA1919ED14}" destId="{3B378C59-5F44-4CC0-B1AE-2047954CA6B3}" srcOrd="1" destOrd="0" parTransId="{71C0431E-0BC0-468C-90C2-C66AA2921024}" sibTransId="{F8238287-7D42-4489-B717-FDC4AD13DA98}"/>
    <dgm:cxn modelId="{BA333B4A-7B0B-4777-8338-974CBDDA2BDE}" type="presOf" srcId="{43E493CE-EC82-4A91-9129-2C98E581A824}" destId="{D6DDFE85-5CCB-42CA-A128-CF94D868DE3C}" srcOrd="0" destOrd="0" presId="urn:microsoft.com/office/officeart/2005/8/layout/cycle1"/>
    <dgm:cxn modelId="{0ABA756B-8634-4B41-A4B4-A346C0C1B9BC}" type="presOf" srcId="{2C57EE04-E0E0-4064-9187-82DA1919ED14}" destId="{3212B7A4-0991-43A6-8BF4-AEF9E7064CF1}" srcOrd="0" destOrd="0" presId="urn:microsoft.com/office/officeart/2005/8/layout/cycle1"/>
    <dgm:cxn modelId="{32C95F81-B1AA-4B10-80AF-272604268467}" srcId="{2C57EE04-E0E0-4064-9187-82DA1919ED14}" destId="{7EB8B26F-BAAE-4192-A6A0-31490759089C}" srcOrd="2" destOrd="0" parTransId="{1BA17EBD-D6C0-48AD-BA21-DDC2A100A4DA}" sibTransId="{65D42C82-5D0E-4F9A-96B2-A04FF4F9D448}"/>
    <dgm:cxn modelId="{A9A60BA4-BAF1-429D-B85A-3DD80D4460B2}" type="presOf" srcId="{65D42C82-5D0E-4F9A-96B2-A04FF4F9D448}" destId="{F431DFF0-AC8B-4126-B9DE-752BFBF7E5E6}" srcOrd="0" destOrd="0" presId="urn:microsoft.com/office/officeart/2005/8/layout/cycle1"/>
    <dgm:cxn modelId="{C27512DA-21F3-4416-8F62-2060E7F3CB30}" type="presOf" srcId="{7EB8B26F-BAAE-4192-A6A0-31490759089C}" destId="{1045DF61-3853-4F68-BC0E-4F957623C20D}" srcOrd="0" destOrd="0" presId="urn:microsoft.com/office/officeart/2005/8/layout/cycle1"/>
    <dgm:cxn modelId="{9A21DCF7-DBD9-43B0-9BA8-D9D746DCD63C}" type="presOf" srcId="{6EA6C981-640D-4A91-8671-7986B5AF98BB}" destId="{9D056709-B900-4244-BF6D-17E4C4995B45}" srcOrd="0" destOrd="0" presId="urn:microsoft.com/office/officeart/2005/8/layout/cycle1"/>
    <dgm:cxn modelId="{BF5A67BA-9A0A-4F40-9260-788371F41D10}" type="presParOf" srcId="{3212B7A4-0991-43A6-8BF4-AEF9E7064CF1}" destId="{B0F8761C-DA05-4E00-81F7-C258DC2F745D}" srcOrd="0" destOrd="0" presId="urn:microsoft.com/office/officeart/2005/8/layout/cycle1"/>
    <dgm:cxn modelId="{3BB22D32-61F2-4F4C-969B-FA7C20E4505C}" type="presParOf" srcId="{3212B7A4-0991-43A6-8BF4-AEF9E7064CF1}" destId="{9D056709-B900-4244-BF6D-17E4C4995B45}" srcOrd="1" destOrd="0" presId="urn:microsoft.com/office/officeart/2005/8/layout/cycle1"/>
    <dgm:cxn modelId="{890C324E-A7CD-4B82-8DFA-839307916B2F}" type="presParOf" srcId="{3212B7A4-0991-43A6-8BF4-AEF9E7064CF1}" destId="{D6DDFE85-5CCB-42CA-A128-CF94D868DE3C}" srcOrd="2" destOrd="0" presId="urn:microsoft.com/office/officeart/2005/8/layout/cycle1"/>
    <dgm:cxn modelId="{F0ADB318-13DF-4D59-8E7C-38AA266CD224}" type="presParOf" srcId="{3212B7A4-0991-43A6-8BF4-AEF9E7064CF1}" destId="{87CFD17E-A4BC-41CE-B3B8-6E4EA56263F0}" srcOrd="3" destOrd="0" presId="urn:microsoft.com/office/officeart/2005/8/layout/cycle1"/>
    <dgm:cxn modelId="{FA194663-F209-4A0D-B430-E0E551D105BD}" type="presParOf" srcId="{3212B7A4-0991-43A6-8BF4-AEF9E7064CF1}" destId="{6D8B64A4-124F-45AB-8E0C-A901E56F02EA}" srcOrd="4" destOrd="0" presId="urn:microsoft.com/office/officeart/2005/8/layout/cycle1"/>
    <dgm:cxn modelId="{7E3B5F6E-A739-46FD-8D59-426BB3E1357C}" type="presParOf" srcId="{3212B7A4-0991-43A6-8BF4-AEF9E7064CF1}" destId="{F44EB14E-7810-4EB5-9E02-55BB055E2287}" srcOrd="5" destOrd="0" presId="urn:microsoft.com/office/officeart/2005/8/layout/cycle1"/>
    <dgm:cxn modelId="{925C6C2F-12AD-4DC3-BC10-4D0AB9C1AE20}" type="presParOf" srcId="{3212B7A4-0991-43A6-8BF4-AEF9E7064CF1}" destId="{E09D9D69-5E10-49A9-8C63-9D65088616BB}" srcOrd="6" destOrd="0" presId="urn:microsoft.com/office/officeart/2005/8/layout/cycle1"/>
    <dgm:cxn modelId="{39E28E81-2D91-4B36-95BF-176D1C7BE4CF}" type="presParOf" srcId="{3212B7A4-0991-43A6-8BF4-AEF9E7064CF1}" destId="{1045DF61-3853-4F68-BC0E-4F957623C20D}" srcOrd="7" destOrd="0" presId="urn:microsoft.com/office/officeart/2005/8/layout/cycle1"/>
    <dgm:cxn modelId="{09A385F6-2017-40F4-9D95-2B7CCF426880}" type="presParOf" srcId="{3212B7A4-0991-43A6-8BF4-AEF9E7064CF1}" destId="{F431DFF0-AC8B-4126-B9DE-752BFBF7E5E6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54FF5-AD26-4ABE-A66C-9210CEAF0BD4}">
      <dsp:nvSpPr>
        <dsp:cNvPr id="0" name=""/>
        <dsp:cNvSpPr/>
      </dsp:nvSpPr>
      <dsp:spPr>
        <a:xfrm>
          <a:off x="1830647" y="235"/>
          <a:ext cx="2745970" cy="9188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>
              <a:solidFill>
                <a:schemeClr val="accent2">
                  <a:lumMod val="75000"/>
                </a:schemeClr>
              </a:solidFill>
            </a:rPr>
            <a:t>Deep application and threat visibility</a:t>
          </a:r>
        </a:p>
      </dsp:txBody>
      <dsp:txXfrm>
        <a:off x="1830647" y="115089"/>
        <a:ext cx="2401409" cy="689122"/>
      </dsp:txXfrm>
    </dsp:sp>
    <dsp:sp modelId="{4851259D-8789-4924-8AA7-34818BE8E555}">
      <dsp:nvSpPr>
        <dsp:cNvPr id="0" name=""/>
        <dsp:cNvSpPr/>
      </dsp:nvSpPr>
      <dsp:spPr>
        <a:xfrm>
          <a:off x="0" y="235"/>
          <a:ext cx="1830647" cy="918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4854" y="45089"/>
        <a:ext cx="1740939" cy="829122"/>
      </dsp:txXfrm>
    </dsp:sp>
    <dsp:sp modelId="{86A37A6E-6A79-4599-B3D1-6B7E272AF19A}">
      <dsp:nvSpPr>
        <dsp:cNvPr id="0" name=""/>
        <dsp:cNvSpPr/>
      </dsp:nvSpPr>
      <dsp:spPr>
        <a:xfrm>
          <a:off x="1830647" y="1010949"/>
          <a:ext cx="2745970" cy="9188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1430" rIns="9144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>
              <a:solidFill>
                <a:schemeClr val="accent2">
                  <a:lumMod val="75000"/>
                </a:schemeClr>
              </a:solidFill>
            </a:rPr>
            <a:t>Mitigate, Forensics, Events and Reports</a:t>
          </a:r>
        </a:p>
      </dsp:txBody>
      <dsp:txXfrm>
        <a:off x="1830647" y="1125803"/>
        <a:ext cx="2401409" cy="689122"/>
      </dsp:txXfrm>
    </dsp:sp>
    <dsp:sp modelId="{BBEB98B3-E4A1-47DB-BFF0-C033ED60A743}">
      <dsp:nvSpPr>
        <dsp:cNvPr id="0" name=""/>
        <dsp:cNvSpPr/>
      </dsp:nvSpPr>
      <dsp:spPr>
        <a:xfrm>
          <a:off x="0" y="1010949"/>
          <a:ext cx="1830647" cy="918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>
            <a:solidFill>
              <a:schemeClr val="accent2">
                <a:lumMod val="75000"/>
              </a:schemeClr>
            </a:solidFill>
          </a:endParaRPr>
        </a:p>
      </dsp:txBody>
      <dsp:txXfrm>
        <a:off x="44854" y="1055803"/>
        <a:ext cx="1740939" cy="829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56709-B900-4244-BF6D-17E4C4995B45}">
      <dsp:nvSpPr>
        <dsp:cNvPr id="0" name=""/>
        <dsp:cNvSpPr/>
      </dsp:nvSpPr>
      <dsp:spPr>
        <a:xfrm>
          <a:off x="1647331" y="125125"/>
          <a:ext cx="636754" cy="636754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647331" y="125125"/>
        <a:ext cx="636754" cy="636754"/>
      </dsp:txXfrm>
    </dsp:sp>
    <dsp:sp modelId="{D6DDFE85-5CCB-42CA-A128-CF94D868DE3C}">
      <dsp:nvSpPr>
        <dsp:cNvPr id="0" name=""/>
        <dsp:cNvSpPr/>
      </dsp:nvSpPr>
      <dsp:spPr>
        <a:xfrm>
          <a:off x="676697" y="-358"/>
          <a:ext cx="1506414" cy="1506414"/>
        </a:xfrm>
        <a:prstGeom prst="circularArrow">
          <a:avLst>
            <a:gd name="adj1" fmla="val 8243"/>
            <a:gd name="adj2" fmla="val 575614"/>
            <a:gd name="adj3" fmla="val 2966155"/>
            <a:gd name="adj4" fmla="val 50182"/>
            <a:gd name="adj5" fmla="val 96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B64A4-124F-45AB-8E0C-A901E56F02EA}">
      <dsp:nvSpPr>
        <dsp:cNvPr id="0" name=""/>
        <dsp:cNvSpPr/>
      </dsp:nvSpPr>
      <dsp:spPr>
        <a:xfrm>
          <a:off x="1111527" y="1053164"/>
          <a:ext cx="636754" cy="636754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111527" y="1053164"/>
        <a:ext cx="636754" cy="636754"/>
      </dsp:txXfrm>
    </dsp:sp>
    <dsp:sp modelId="{F44EB14E-7810-4EB5-9E02-55BB055E2287}">
      <dsp:nvSpPr>
        <dsp:cNvPr id="0" name=""/>
        <dsp:cNvSpPr/>
      </dsp:nvSpPr>
      <dsp:spPr>
        <a:xfrm>
          <a:off x="676697" y="-358"/>
          <a:ext cx="1506414" cy="1506414"/>
        </a:xfrm>
        <a:prstGeom prst="circularArrow">
          <a:avLst>
            <a:gd name="adj1" fmla="val 8243"/>
            <a:gd name="adj2" fmla="val 575614"/>
            <a:gd name="adj3" fmla="val 10174204"/>
            <a:gd name="adj4" fmla="val 7258230"/>
            <a:gd name="adj5" fmla="val 961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5DF61-3853-4F68-BC0E-4F957623C20D}">
      <dsp:nvSpPr>
        <dsp:cNvPr id="0" name=""/>
        <dsp:cNvSpPr/>
      </dsp:nvSpPr>
      <dsp:spPr>
        <a:xfrm>
          <a:off x="575724" y="125125"/>
          <a:ext cx="636754" cy="636754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575724" y="125125"/>
        <a:ext cx="636754" cy="636754"/>
      </dsp:txXfrm>
    </dsp:sp>
    <dsp:sp modelId="{F431DFF0-AC8B-4126-B9DE-752BFBF7E5E6}">
      <dsp:nvSpPr>
        <dsp:cNvPr id="0" name=""/>
        <dsp:cNvSpPr/>
      </dsp:nvSpPr>
      <dsp:spPr>
        <a:xfrm>
          <a:off x="676697" y="-358"/>
          <a:ext cx="1506414" cy="1506414"/>
        </a:xfrm>
        <a:prstGeom prst="circularArrow">
          <a:avLst>
            <a:gd name="adj1" fmla="val 8243"/>
            <a:gd name="adj2" fmla="val 575614"/>
            <a:gd name="adj3" fmla="val 16858869"/>
            <a:gd name="adj4" fmla="val 14965516"/>
            <a:gd name="adj5" fmla="val 961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472-E9BB-6B46-B554-FC13D9A6740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E181A-4347-8F4E-81F8-2B2E0D721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35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DC9F6-8E56-43EC-B84D-D710B2E4D3FB}" type="datetimeFigureOut">
              <a:rPr lang="en-US" smtClean="0"/>
              <a:pPr/>
              <a:t>10/30/2020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D4697-7E48-4B8D-BF22-5E5E2854D1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1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1K-Mv2UzRQ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Good afternoon and thank you all for coming today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Richard, thank you for the gracious introduction.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So let me start with a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How many of you received an email recently that read something like this: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Dear Mr. Smith, we regrettably have to inform you that your personal data MAY have been exposed due to a VERY SMALL breach in our data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But “don’t worry, we have it all under control and you are OK”….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 a precaution however, we recommend you change your PASSWORDS, CREDIT CARDS, PASSPORTS and contact the FBI….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I’m with Avocado Systems and I’m here today to speak with you about our new, patented approach to application and data security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365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Avocado provides applications with the ability to defend themselves by introducing security to each application individually with functions such as IDS, IPS and advanced firewalls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Applications are now able to fight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Additionally, security is now travels with your applications from cloud to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But let’s be honest, this is really not enough is it?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After all, these are just versions of the same perimeter defenses that have already proven to be porous.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So Avocado goes one step further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19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So let’s add a little magic and call it Pico-segmentation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Now there is no way I can explain Pico-segmentation in the few minutes I have today but trust me, it is a little magic and a lot of math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With Pico segmentation we protect your applications at the process level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Think of these as highways between applications that allow applications to work with each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We do this without the need for policies or threat libraries or other disruptive 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AND you the user end up with a solution that provides comprehensive protection and detects zero day attacks while generating no false positives among many other capabilities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794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video here after this slide.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Avocado Cloud Security Platform : Solution 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(Please watch the video)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 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2">
                    <a:lumMod val="75000"/>
                  </a:schemeClr>
                </a:solidFill>
              </a:rPr>
              <a:t>https://www.youtube.com/watch?v=c1K-Mv2UzRQ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D4697-7E48-4B8D-BF22-5E5E2854D18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61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Avocado Security Platform comprises of The Orchestrator and Plugins</a:t>
            </a:r>
          </a:p>
          <a:p>
            <a:r>
              <a:rPr lang="en-US"/>
              <a:t>Avocado Reveal for discovery and analysis</a:t>
            </a:r>
          </a:p>
          <a:p>
            <a:r>
              <a:rPr lang="en-US"/>
              <a:t>Avocado Protect for application segmentation, compliance and security</a:t>
            </a:r>
          </a:p>
          <a:p>
            <a:r>
              <a:rPr lang="en-US"/>
              <a:t>Avocado Integrate for Top SOC, SEIM, Service </a:t>
            </a:r>
            <a:r>
              <a:rPr lang="en-US" err="1"/>
              <a:t>Mgmt</a:t>
            </a:r>
            <a:r>
              <a:rPr lang="en-US"/>
              <a:t> &amp; Third Party integrations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2179D-714C-4F40-AF22-3A38E037BF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9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 you are running applications on web tier or app tier, avocado can protect them deterministically for you.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4697-7E48-4B8D-BF22-5E5E2854D18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07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2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A8216-7A93-4FC8-B95F-FF26E305A908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1123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6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2179D-714C-4F40-AF22-3A38E037BF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9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any given time in a data center or in the cloud, 20% traffic is coming in and 80% traffic is being generated within the data center or in the cloud.  To protect or securely segment 80% of traffic between the Web, App and DB tiers, customers often use traditional segmentation solutions (VMware NSX) combined with Next Gen Firewall with IDS and IPS solutions. </a:t>
            </a:r>
          </a:p>
          <a:p>
            <a:endParaRPr lang="en-US" dirty="0"/>
          </a:p>
          <a:p>
            <a:r>
              <a:rPr lang="en-US" dirty="0"/>
              <a:t>All these virtual or physical appliance based solutions are not only expensive but create a traffic bottleneck because all traffic must go via these appliances. As a result, the overall application performance gets impacted.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4697-7E48-4B8D-BF22-5E5E2854D18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43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Avocado can eliminate the traffic bottlenecks by provide Firewall, IPS and IDS security functions sitting next to the applications. As a result the application security becomes scale-out, reducing the cost by 70% and improving the overall application performances by 20%.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4697-7E48-4B8D-BF22-5E5E2854D18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34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SOOOOO, Raise your hands if you have ever received THAT letter I mentioned from one of these companies?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So you would think someone would solve this problem but as recent as a few weeks ago, Citrix announced the Iranians have been inside its data center for 10 years,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AND what do all of these incidents have in common?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They all had the best perimeter defenses money could buy and yet, they were still breached by threats that went undetected for months and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4697-7E48-4B8D-BF22-5E5E2854D18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11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Good afternoon and thank you all for coming today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Richard, thank you for the gracious introduction.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So let me start with a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How many of you received an email recently that read something like this: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Dear Mr. Smith, we regrettably have to inform you that your personal data MAY have been exposed due to a VERY SMALL breach in our data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But “don’t worry, we have it all under control and you are OK”….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 a precaution however, we recommend you change your PASSWORDS, CREDIT CARDS, PASSPORTS and contact the FBI….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I’m with Avocado Systems and I’m here today to speak with you about our new, patented approach to application and data security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04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SOOOOO, Raise your hands if you have ever received THAT letter I mentioned from one of these companies?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So you would think someone would solve this problem but as recent as a few weeks ago, Citrix announced the Iranians have been inside its data center for 10 years,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AND what do all of these incidents have in common?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They all had the best perimeter defenses money could buy and yet, they were still breached by threats that went undetected for months and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58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So how about a new approach beyond perimeter defenses?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What if we move security to the applications themselves?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What if applications were self-protecting and could fight back?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That is what Avocado Security Platform does.</a:t>
            </a:r>
          </a:p>
          <a:p>
            <a:pPr marL="4572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latin typeface="Helvetica" pitchFamily="2" charset="0"/>
            </a:endParaRPr>
          </a:p>
          <a:p>
            <a:pPr lvl="0" algn="ctr"/>
            <a:endParaRPr lang="en-US" sz="1200" b="1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309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Additionally,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With Avocado you have a single solution for your application, web and data tiers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AND Avocado works with any Operating System,  Architecture or Application, even legacy applications.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32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now you have to make a decision,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652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  <a:cs typeface="Calibri"/>
                <a:sym typeface="Calibri"/>
              </a:rPr>
              <a:t>Why is this occurring?</a:t>
            </a:r>
          </a:p>
          <a:p>
            <a:pPr lvl="0">
              <a:defRPr/>
            </a:pPr>
            <a:endParaRPr lang="en-US" dirty="0">
              <a:solidFill>
                <a:prstClr val="black"/>
              </a:solidFill>
              <a:cs typeface="Calibri"/>
              <a:sym typeface="Calibri"/>
            </a:endParaRPr>
          </a:p>
          <a:p>
            <a:pPr lvl="0">
              <a:defRPr/>
            </a:pPr>
            <a:r>
              <a:rPr lang="en-US" dirty="0">
                <a:solidFill>
                  <a:prstClr val="black"/>
                </a:solidFill>
                <a:cs typeface="Calibri"/>
                <a:sym typeface="Calibri"/>
              </a:rPr>
              <a:t>Threats penetrate the perimeter , find vulnerable applications, then migrates from application to application across your data center. Installing BOTS, collecting data and damaging operations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95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in the bad agent moves from process to process. </a:t>
            </a:r>
          </a:p>
          <a:p>
            <a:endParaRPr lang="en-US" dirty="0"/>
          </a:p>
          <a:p>
            <a:r>
              <a:rPr lang="en-US" dirty="0"/>
              <a:t>Re-writing scripts and stealing or what’s called “exfiltrating” data.</a:t>
            </a:r>
          </a:p>
          <a:p>
            <a:endParaRPr lang="en-US" dirty="0"/>
          </a:p>
          <a:p>
            <a:r>
              <a:rPr lang="en-US" dirty="0"/>
              <a:t>And as we noted earlier, typically inside for an extended period.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4697-7E48-4B8D-BF22-5E5E2854D18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So what is required:</a:t>
            </a:r>
          </a:p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For the Perimeter…..</a:t>
            </a:r>
          </a:p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But bad guys can still find a way to get in.</a:t>
            </a:r>
          </a:p>
          <a:p>
            <a:pPr lvl="0">
              <a:defRPr/>
            </a:pPr>
            <a:endParaRPr lang="en-US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“Inside” is where Avocado has focused. To develop the tools to 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95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/>
          <p:cNvSpPr/>
          <p:nvPr/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18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C30-6A6B-497F-B387-A4F686067661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 descr="C:\Users\Savita Kamble\Documents\Personal\Keshav\Marketing\Avocardo logo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8" y="532481"/>
            <a:ext cx="6348104" cy="12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8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AED0-1AA5-4272-9B5D-FCB3EA7183B0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5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834-1747-42E7-96B0-DD1AF8FC1633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723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F042-8865-4F30-8EFC-10F504D3156C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5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C9CC-5012-4FC9-B0CA-C9F301FF1727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1291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23BF-E291-4311-B57F-86EB4AC048C4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4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C3B5A-E6B4-4734-813F-305E5DDF7218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3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8D03-370C-4064-8862-C884301B9DEA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33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33B1-078C-4CB2-A3F2-54D232287DDE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25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E500A3F-A33C-0B45-924F-3EE2B168F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0031" y="6391925"/>
            <a:ext cx="911939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946A1A0F-B1B9-4F49-ADCA-BADA19E3833E}" type="datetime1">
              <a:rPr lang="en-US" smtClean="0"/>
              <a:pPr/>
              <a:t>10/30/2020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6DBC7A5-519E-A745-99BB-BE9DB9D84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396363"/>
            <a:ext cx="3949257" cy="365125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en-US" dirty="0"/>
              <a:t>Copyright © 2019 Avocado Systems Inc.  All rights reserved.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24FB0DD-39F1-5347-9316-E10DABCD2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7421" y="6396362"/>
            <a:ext cx="683339" cy="365125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0C03F2-A1A7-428E-827F-FFE29091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056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031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59D12-369E-4D50-853C-4FEDCEAB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ADE66-7026-4B6E-AAE0-8969B9590D1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33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FCBB-D903-46F1-889E-09FBCEA6168E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72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ACCF25-9B3B-452B-A3DA-3C679387FE7C}"/>
              </a:ext>
            </a:extLst>
          </p:cNvPr>
          <p:cNvSpPr/>
          <p:nvPr userDrawn="1"/>
        </p:nvSpPr>
        <p:spPr>
          <a:xfrm>
            <a:off x="4214715" y="175512"/>
            <a:ext cx="37625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Confidential &amp; Proprietary © 2020 Avocado Systems Inc. 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4C4383-342A-40B8-8CD6-B767782D45D8}"/>
              </a:ext>
            </a:extLst>
          </p:cNvPr>
          <p:cNvSpPr txBox="1">
            <a:spLocks/>
          </p:cNvSpPr>
          <p:nvPr userDrawn="1"/>
        </p:nvSpPr>
        <p:spPr>
          <a:xfrm>
            <a:off x="92537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EADE66-7026-4B6E-AAE0-8969B9590D1E}" type="slidenum">
              <a:rPr lang="en-US" b="1" smtClean="0"/>
              <a:pPr/>
              <a:t>‹#›</a:t>
            </a:fld>
            <a:endParaRPr lang="en-US" b="1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156FC9-C699-490E-8874-CB41324BE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836"/>
            <a:ext cx="1428175" cy="508185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06AA1EF-6A49-4AB8-B59C-F0A6F21F88FE}"/>
              </a:ext>
            </a:extLst>
          </p:cNvPr>
          <p:cNvSpPr txBox="1">
            <a:spLocks/>
          </p:cNvSpPr>
          <p:nvPr userDrawn="1"/>
        </p:nvSpPr>
        <p:spPr>
          <a:xfrm>
            <a:off x="9253740" y="173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7B14D38-63E5-4AE7-907F-0A58B1B819A6}" type="datetimeFigureOut">
              <a:rPr lang="en-US" i="1" smtClean="0"/>
              <a:pPr algn="r"/>
              <a:t>10/31/2020</a:t>
            </a:fld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43506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F0DB-9492-B84C-967A-6675BF513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1C81A-CB93-5048-8F91-FF4395151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AD057-D7CA-2547-9636-13632DDE3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5A1AD-959D-B440-A5F4-0FB32581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0D5E-0AD6-AF46-888E-D5C5688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68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A77A-F84E-AB43-BA3C-BAAFA76A6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44EDC-163B-5440-8876-516E9578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A8365-BC48-7F43-AE05-AC8F547D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5577-B350-9048-94D9-8C7851DE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1BD61-B94A-1C42-8123-AB248DEB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74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73B7-4800-F74D-A337-0E498C4B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3DCDE-9693-FD44-A269-24EDAF146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4035B-85D8-274C-BD36-EAFC144C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B9AC3-055E-A345-97AC-BB75240D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C85C1-2678-BB4B-B2E1-76119CBD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23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71A2-A8A6-B24D-A9E2-AFAF1358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6DB2-E6AC-2545-B31D-AADA8FF23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31A12-B854-B94C-B6C7-110AD281D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4B119-DDB5-FE40-ADE2-B6E3E8F0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37484-C898-B042-950B-A4BFA84D7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52BAC-AD63-704C-A84E-1156A712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02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F859-17CA-5F4D-A159-F24554EE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0A847-FC25-7843-A577-AC0C19C0E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B8054-7470-104E-B0CC-74D7B3788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E8D11-5EE4-9A47-8DAE-B8BE95E8C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AEE1F-C20B-4B44-9640-B7043BAFA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5A5AF8-A3CA-314A-938A-0CA6A9EBC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8C69DF-D28E-AD48-8D0D-7AA34E90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52006C-7E52-AC43-9141-BE811089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90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B563A-B04F-864C-A8AA-456BC816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F568C-32A7-584F-8CAC-3FDA56D17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5FE00-B1DE-5140-AA8A-8C1DA81E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D084D-49E7-0745-939F-839328F50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5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6B6D3-A2E1-D247-87FE-4D04E0C1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2A369-7241-234E-822C-3493C1417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3A2A5-EEED-814D-9023-C510423B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1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757D0-87EC-E74F-A67F-01BA398C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84A8-4217-0649-B775-154DCA78C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CB3E6-8288-2F47-B88F-BFDB5B4AF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F145C-3027-8E4C-8D61-133A9D74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23DEA-EEC4-CC4A-8AD4-3B2AF354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71E47-0F5D-E445-BF66-934FEC6A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87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65E4-59AA-E342-8996-E1638C8F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E1F74-C467-9347-894D-3A071466A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94ACE-F745-8B4E-85AF-5B2A68BAA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0FF23-D2B6-AC40-8540-B2B2799D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8737E-89CE-CA4F-9790-F7B3347C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192CA-C95C-3E4A-A670-9FA43CD1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0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A7E-F7CE-466D-A8B9-E3210A726041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39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866A-84A7-5046-B2D6-41BA4604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3DCD1-E9F1-1A4D-A767-E5910B8AF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DEE70-C716-B346-8AD0-6CEFB2FE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D40E4-B1F0-1F45-937E-5F057E24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8D9B3-B6E0-0A4F-81DA-8451EC87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0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27A6D-4DE8-0544-A28A-239C2DF6F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56CA4-670A-FE4B-9F78-60DE0731C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97EB2-E195-8B4D-8243-50ED8791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B80DA-CACB-2443-9ABB-5E19EA05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DADFD-5F34-8B48-B0FB-92DA9F90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9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467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246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50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159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120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191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21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4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87816-D1F7-4B28-9496-9D0473459F24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66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839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00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D5E4-5C8E-4CBD-9E16-C2EF36AC1599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5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C815-4A41-477A-9F4C-A9976EA89D93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3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5F51-AB28-4D09-A892-443ACE3DDBC5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7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DA35-216F-4732-85AA-93A3D48D4C77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4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89FB-2228-4012-A043-F190531B7461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5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331699" cy="6866467"/>
            <a:chOff x="0" y="-8467"/>
            <a:chExt cx="12188824" cy="6866467"/>
          </a:xfrm>
        </p:grpSpPr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7C97C-4E2D-4FB9-B654-1443615105CF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Avocado Systems Inc.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2FADB7-6BBC-4871-A0E5-E3949B97B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3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60" r:id="rId17"/>
    <p:sldLayoutId id="2147483679" r:id="rId18"/>
    <p:sldLayoutId id="2147483703" r:id="rId19"/>
    <p:sldLayoutId id="2147483704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CE8156-1D92-FB4B-99CC-43398802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402B9-73E2-954E-88F5-803F0CDFD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8E0D-ADFD-8242-8F05-37320B074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B3ECD-D28D-094D-93C5-8CA46D66FA71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AB7D9-3BEA-3C4B-9C4C-3980597E9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B0884-BEBB-404A-A28E-23DC10C53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6FAF0-D2A8-DC49-88A4-13CF9D3F7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7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580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tiff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10" Type="http://schemas.openxmlformats.org/officeDocument/2006/relationships/image" Target="../media/image37.tiff"/><Relationship Id="rId4" Type="http://schemas.openxmlformats.org/officeDocument/2006/relationships/image" Target="../media/image34.png"/><Relationship Id="rId9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tif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11" Type="http://schemas.openxmlformats.org/officeDocument/2006/relationships/image" Target="../media/image38.tiff"/><Relationship Id="rId5" Type="http://schemas.openxmlformats.org/officeDocument/2006/relationships/image" Target="../media/image13.tiff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3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0.jpeg"/><Relationship Id="rId4" Type="http://schemas.openxmlformats.org/officeDocument/2006/relationships/diagramData" Target="../diagrams/data1.xml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2.tiff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tiff"/><Relationship Id="rId11" Type="http://schemas.openxmlformats.org/officeDocument/2006/relationships/image" Target="../media/image75.png"/><Relationship Id="rId5" Type="http://schemas.openxmlformats.org/officeDocument/2006/relationships/image" Target="../media/image69.tiff"/><Relationship Id="rId10" Type="http://schemas.openxmlformats.org/officeDocument/2006/relationships/image" Target="../media/image74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10" Type="http://schemas.openxmlformats.org/officeDocument/2006/relationships/image" Target="../media/image11.png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.tiff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microsoft.com/office/2007/relationships/diagramDrawing" Target="../diagrams/drawing2.xml"/><Relationship Id="rId5" Type="http://schemas.openxmlformats.org/officeDocument/2006/relationships/image" Target="../media/image91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0.png"/><Relationship Id="rId9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tiff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hodge@avocadosys.com" TargetMode="External"/><Relationship Id="rId5" Type="http://schemas.openxmlformats.org/officeDocument/2006/relationships/hyperlink" Target="mailto:asinha@avocadosys.com" TargetMode="Externa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tiff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2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10" Type="http://schemas.openxmlformats.org/officeDocument/2006/relationships/image" Target="../media/image25.tiff"/><Relationship Id="rId4" Type="http://schemas.openxmlformats.org/officeDocument/2006/relationships/image" Target="../media/image13.tiff"/><Relationship Id="rId9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jpe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tif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8257B-07BF-408B-8F02-EB152C6DFD77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025F282-4DEE-42B8-A2FE-BCE899EE8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23513C-E90D-4430-A0B8-F5043A95E549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Google Shape;226;p32">
            <a:extLst>
              <a:ext uri="{FF2B5EF4-FFF2-40B4-BE49-F238E27FC236}">
                <a16:creationId xmlns:a16="http://schemas.microsoft.com/office/drawing/2014/main" id="{0BD7F12E-D70F-3D46-85DF-B3F82E1CD4BF}"/>
              </a:ext>
            </a:extLst>
          </p:cNvPr>
          <p:cNvSpPr txBox="1"/>
          <p:nvPr/>
        </p:nvSpPr>
        <p:spPr>
          <a:xfrm>
            <a:off x="3881057" y="1571076"/>
            <a:ext cx="514287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000" b="0" u="none" strike="noStrike" cap="none" dirty="0">
                <a:solidFill>
                  <a:schemeClr val="bg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360</a:t>
            </a:r>
            <a:r>
              <a:rPr lang="en-US" sz="2000" b="0" u="none" strike="noStrike" cap="none" dirty="0">
                <a:solidFill>
                  <a:schemeClr val="bg1"/>
                </a:solidFill>
                <a:latin typeface="Helvetica" pitchFamily="2" charset="0"/>
                <a:ea typeface="Trebuchet MS"/>
                <a:cs typeface="Trebuchet MS"/>
                <a:sym typeface="Trebuchet MS"/>
              </a:rPr>
              <a:t>°</a:t>
            </a:r>
            <a:r>
              <a:rPr lang="en-US" sz="2000" b="0" u="none" strike="noStrike" cap="none" dirty="0">
                <a:solidFill>
                  <a:schemeClr val="bg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Threat Elimination: Natively</a:t>
            </a:r>
            <a:endParaRPr sz="2000" dirty="0">
              <a:solidFill>
                <a:schemeClr val="bg1"/>
              </a:solidFill>
              <a:latin typeface="Helvetica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2000" b="0" u="none" strike="noStrike" cap="none" dirty="0">
              <a:solidFill>
                <a:schemeClr val="bg1"/>
              </a:solidFill>
              <a:latin typeface="Helvetica" pitchFamily="2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ED647-19FD-D742-ABAB-0BB3BAAF78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020" y="577140"/>
            <a:ext cx="6051960" cy="1294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EA2EB-C10B-40F1-950B-256DA74FAB24}"/>
              </a:ext>
            </a:extLst>
          </p:cNvPr>
          <p:cNvSpPr txBox="1"/>
          <p:nvPr/>
        </p:nvSpPr>
        <p:spPr>
          <a:xfrm>
            <a:off x="2008508" y="2274837"/>
            <a:ext cx="8887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Pico Segmentation and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Application Security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By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Amitabh Sinha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Michael Hodge 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B467A11-D13E-46EC-BE3D-2FA134D9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346151"/>
            <a:ext cx="911939" cy="365125"/>
          </a:xfrm>
        </p:spPr>
        <p:txBody>
          <a:bodyPr/>
          <a:lstStyle/>
          <a:p>
            <a:fld id="{2275FCBB-D903-46F1-889E-09FBCEA6168E}" type="datetime1">
              <a:rPr lang="en-US" smtClean="0">
                <a:solidFill>
                  <a:schemeClr val="bg1"/>
                </a:solidFill>
              </a:rPr>
              <a:t>10/30/2020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6002694-4464-4A94-93FC-8428C807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25" y="6310612"/>
            <a:ext cx="6297612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Avocado Systems Inc. 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89FA916-4417-474B-95A7-8064DF4E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346151"/>
            <a:ext cx="683339" cy="365125"/>
          </a:xfrm>
        </p:spPr>
        <p:txBody>
          <a:bodyPr/>
          <a:lstStyle/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68FF5-9B52-4006-85B2-3D8841A4C21E}"/>
              </a:ext>
            </a:extLst>
          </p:cNvPr>
          <p:cNvSpPr/>
          <p:nvPr/>
        </p:nvSpPr>
        <p:spPr>
          <a:xfrm>
            <a:off x="3398523" y="6128350"/>
            <a:ext cx="8700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HQ: 2150 Trade Zone Blvd., San Jose CA 95131</a:t>
            </a:r>
          </a:p>
        </p:txBody>
      </p:sp>
    </p:spTree>
    <p:extLst>
      <p:ext uri="{BB962C8B-B14F-4D97-AF65-F5344CB8AC3E}">
        <p14:creationId xmlns:p14="http://schemas.microsoft.com/office/powerpoint/2010/main" val="1209729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4A6D50D-4BC7-42F2-A089-512BD8FD6E54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8AA1C5D-1F28-4AAD-A689-E0382D199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D68D8E1-1315-4571-8878-A8771F2AC4AD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Date Placeholder 3">
            <a:extLst>
              <a:ext uri="{FF2B5EF4-FFF2-40B4-BE49-F238E27FC236}">
                <a16:creationId xmlns:a16="http://schemas.microsoft.com/office/drawing/2014/main" id="{E035D4E7-CE6F-45D8-B146-ED4A92EF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383103"/>
            <a:ext cx="911939" cy="365125"/>
          </a:xfrm>
        </p:spPr>
        <p:txBody>
          <a:bodyPr/>
          <a:lstStyle/>
          <a:p>
            <a:fld id="{2275FCBB-D903-46F1-889E-09FBCEA6168E}" type="datetime1">
              <a:rPr lang="en-US" smtClean="0">
                <a:solidFill>
                  <a:schemeClr val="bg1"/>
                </a:solidFill>
              </a:rPr>
              <a:t>10/30/2020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2726A9C5-A4AE-4AED-9067-852EFC843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83103"/>
            <a:ext cx="6297612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Avocado Systems Inc.  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BB8D3906-CACB-404C-AD08-CA660CFB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383103"/>
            <a:ext cx="683339" cy="365125"/>
          </a:xfrm>
        </p:spPr>
        <p:txBody>
          <a:bodyPr/>
          <a:lstStyle/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Google Shape;304;p37">
            <a:extLst>
              <a:ext uri="{FF2B5EF4-FFF2-40B4-BE49-F238E27FC236}">
                <a16:creationId xmlns:a16="http://schemas.microsoft.com/office/drawing/2014/main" id="{E49C6158-E198-E14C-8C32-FAF00030F5BF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370" y="782609"/>
            <a:ext cx="36000" cy="3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E298F9D-C2F6-D84D-9A0A-63F7A57D2A9D}"/>
              </a:ext>
            </a:extLst>
          </p:cNvPr>
          <p:cNvGrpSpPr/>
          <p:nvPr/>
        </p:nvGrpSpPr>
        <p:grpSpPr>
          <a:xfrm>
            <a:off x="6147365" y="2485619"/>
            <a:ext cx="2555336" cy="2146006"/>
            <a:chOff x="2194864" y="3158326"/>
            <a:chExt cx="2555336" cy="214600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CA45079-92C0-3344-AE49-B9BEF1612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4864" y="3158326"/>
              <a:ext cx="760584" cy="1247432"/>
            </a:xfrm>
            <a:prstGeom prst="line">
              <a:avLst/>
            </a:prstGeom>
            <a:ln w="698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939F34-0D9F-DC47-B165-2224BA24FF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4400" y="3158326"/>
              <a:ext cx="745800" cy="1247433"/>
            </a:xfrm>
            <a:prstGeom prst="line">
              <a:avLst/>
            </a:prstGeom>
            <a:ln w="698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D4C5BE-CC5B-964A-861A-C7D337FB7445}"/>
                </a:ext>
              </a:extLst>
            </p:cNvPr>
            <p:cNvCxnSpPr>
              <a:cxnSpLocks/>
            </p:cNvCxnSpPr>
            <p:nvPr/>
          </p:nvCxnSpPr>
          <p:spPr>
            <a:xfrm>
              <a:off x="2683936" y="5304332"/>
              <a:ext cx="1631920" cy="0"/>
            </a:xfrm>
            <a:prstGeom prst="line">
              <a:avLst/>
            </a:prstGeom>
            <a:ln w="698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FCF82AE6-D500-F145-98BD-E4BA588ECCF2}"/>
              </a:ext>
            </a:extLst>
          </p:cNvPr>
          <p:cNvSpPr/>
          <p:nvPr/>
        </p:nvSpPr>
        <p:spPr>
          <a:xfrm>
            <a:off x="4381959" y="516168"/>
            <a:ext cx="5944155" cy="5933317"/>
          </a:xfrm>
          <a:prstGeom prst="ellipse">
            <a:avLst/>
          </a:prstGeom>
          <a:noFill/>
          <a:ln w="88900" cap="rnd">
            <a:solidFill>
              <a:srgbClr val="FFC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9F7B9F-9D2B-D641-B23B-CEE0748A76B4}"/>
              </a:ext>
            </a:extLst>
          </p:cNvPr>
          <p:cNvSpPr/>
          <p:nvPr/>
        </p:nvSpPr>
        <p:spPr>
          <a:xfrm>
            <a:off x="8978425" y="265588"/>
            <a:ext cx="1417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dirty="0">
                <a:solidFill>
                  <a:srgbClr val="FFC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Perimeter Protection</a:t>
            </a:r>
            <a:endParaRPr lang="en-US" sz="1050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5B3FE76-4A27-A44B-B579-99A52FDD0133}"/>
              </a:ext>
            </a:extLst>
          </p:cNvPr>
          <p:cNvSpPr/>
          <p:nvPr/>
        </p:nvSpPr>
        <p:spPr>
          <a:xfrm>
            <a:off x="8195523" y="3582708"/>
            <a:ext cx="1609089" cy="15562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Legacy Apps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20F64-A5E5-E04B-835E-D0C7EA4F4752}"/>
              </a:ext>
            </a:extLst>
          </p:cNvPr>
          <p:cNvGrpSpPr/>
          <p:nvPr/>
        </p:nvGrpSpPr>
        <p:grpSpPr>
          <a:xfrm>
            <a:off x="6586434" y="1105568"/>
            <a:ext cx="1609089" cy="1556263"/>
            <a:chOff x="5035446" y="1494949"/>
            <a:chExt cx="1609089" cy="15562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78DF4A6-ECBA-2743-B1CE-00FC8A527B94}"/>
                </a:ext>
              </a:extLst>
            </p:cNvPr>
            <p:cNvSpPr/>
            <p:nvPr/>
          </p:nvSpPr>
          <p:spPr>
            <a:xfrm>
              <a:off x="5035446" y="1494949"/>
              <a:ext cx="1609089" cy="15562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48F1E5B-5838-0D4E-9728-1037EEC37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194" y="1623818"/>
              <a:ext cx="1202936" cy="120293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02BDF0-9651-F147-AB3D-1B5E4C033D84}"/>
              </a:ext>
            </a:extLst>
          </p:cNvPr>
          <p:cNvGrpSpPr/>
          <p:nvPr/>
        </p:nvGrpSpPr>
        <p:grpSpPr>
          <a:xfrm>
            <a:off x="5069575" y="3649415"/>
            <a:ext cx="1609089" cy="1556263"/>
            <a:chOff x="3518587" y="4038796"/>
            <a:chExt cx="1609089" cy="155626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759A4E7-186B-364B-A2ED-A1AE31E12F0F}"/>
                </a:ext>
              </a:extLst>
            </p:cNvPr>
            <p:cNvSpPr/>
            <p:nvPr/>
          </p:nvSpPr>
          <p:spPr>
            <a:xfrm>
              <a:off x="3518587" y="4038796"/>
              <a:ext cx="1609089" cy="155626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191A458-35A9-1241-9A70-8F73240B7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9342" y="4235908"/>
              <a:ext cx="1266575" cy="1266575"/>
            </a:xfrm>
            <a:prstGeom prst="rect">
              <a:avLst/>
            </a:prstGeom>
          </p:spPr>
        </p:pic>
      </p:grpSp>
      <p:sp>
        <p:nvSpPr>
          <p:cNvPr id="26" name="Google Shape;293;p37">
            <a:extLst>
              <a:ext uri="{FF2B5EF4-FFF2-40B4-BE49-F238E27FC236}">
                <a16:creationId xmlns:a16="http://schemas.microsoft.com/office/drawing/2014/main" id="{F3D9D81B-4ABC-204A-A4B8-1D1B3E1A1C36}"/>
              </a:ext>
            </a:extLst>
          </p:cNvPr>
          <p:cNvSpPr txBox="1">
            <a:spLocks/>
          </p:cNvSpPr>
          <p:nvPr/>
        </p:nvSpPr>
        <p:spPr>
          <a:xfrm>
            <a:off x="335415" y="334158"/>
            <a:ext cx="3245390" cy="9322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ClrTx/>
              <a:buNone/>
              <a:defRPr/>
            </a:pP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Wrap each Application in its own Coat of Security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6DDDC0-0E13-0443-B792-192DBEFED894}"/>
              </a:ext>
            </a:extLst>
          </p:cNvPr>
          <p:cNvSpPr/>
          <p:nvPr/>
        </p:nvSpPr>
        <p:spPr>
          <a:xfrm>
            <a:off x="6596131" y="1088852"/>
            <a:ext cx="1589693" cy="1589693"/>
          </a:xfrm>
          <a:prstGeom prst="ellipse">
            <a:avLst/>
          </a:prstGeom>
          <a:noFill/>
          <a:ln w="1016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CCC3C1A-472F-0B44-B2B6-2089B964E829}"/>
              </a:ext>
            </a:extLst>
          </p:cNvPr>
          <p:cNvSpPr/>
          <p:nvPr/>
        </p:nvSpPr>
        <p:spPr>
          <a:xfrm>
            <a:off x="5060629" y="3625018"/>
            <a:ext cx="1589693" cy="1589693"/>
          </a:xfrm>
          <a:prstGeom prst="ellipse">
            <a:avLst/>
          </a:prstGeom>
          <a:noFill/>
          <a:ln w="1016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B980A0D-220B-1943-BA93-99F3E02C1570}"/>
              </a:ext>
            </a:extLst>
          </p:cNvPr>
          <p:cNvSpPr/>
          <p:nvPr/>
        </p:nvSpPr>
        <p:spPr>
          <a:xfrm>
            <a:off x="8183392" y="3556007"/>
            <a:ext cx="1589693" cy="1589693"/>
          </a:xfrm>
          <a:prstGeom prst="ellipse">
            <a:avLst/>
          </a:prstGeom>
          <a:noFill/>
          <a:ln w="1016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12CE49-96DD-F648-AA29-54959BCF2168}"/>
              </a:ext>
            </a:extLst>
          </p:cNvPr>
          <p:cNvGrpSpPr/>
          <p:nvPr/>
        </p:nvGrpSpPr>
        <p:grpSpPr>
          <a:xfrm>
            <a:off x="10573040" y="310369"/>
            <a:ext cx="1157991" cy="1157991"/>
            <a:chOff x="9779515" y="1171990"/>
            <a:chExt cx="1157991" cy="115799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7B8D0B6-CEAA-1947-9300-F3ECB94C2F58}"/>
                </a:ext>
              </a:extLst>
            </p:cNvPr>
            <p:cNvSpPr/>
            <p:nvPr/>
          </p:nvSpPr>
          <p:spPr>
            <a:xfrm>
              <a:off x="9779515" y="1171990"/>
              <a:ext cx="1157991" cy="1157991"/>
            </a:xfrm>
            <a:prstGeom prst="ellipse">
              <a:avLst/>
            </a:prstGeom>
            <a:solidFill>
              <a:srgbClr val="040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B47E9D-BBB3-7D43-BB22-156E992A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191" y="1362247"/>
              <a:ext cx="765755" cy="76575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0C247DB-135E-8844-87A9-0E21E85A83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898" y="6247406"/>
            <a:ext cx="1433721" cy="3067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F7B647-858F-B949-9E18-C27750506A21}"/>
              </a:ext>
            </a:extLst>
          </p:cNvPr>
          <p:cNvGrpSpPr/>
          <p:nvPr/>
        </p:nvGrpSpPr>
        <p:grpSpPr>
          <a:xfrm>
            <a:off x="797427" y="3032218"/>
            <a:ext cx="3681359" cy="2637270"/>
            <a:chOff x="335415" y="2577442"/>
            <a:chExt cx="3681359" cy="2637270"/>
          </a:xfrm>
        </p:grpSpPr>
        <p:sp>
          <p:nvSpPr>
            <p:cNvPr id="36" name="Google Shape;295;p37">
              <a:extLst>
                <a:ext uri="{FF2B5EF4-FFF2-40B4-BE49-F238E27FC236}">
                  <a16:creationId xmlns:a16="http://schemas.microsoft.com/office/drawing/2014/main" id="{10C65B65-9F2D-8C43-90A1-E8CB95A5A9C3}"/>
                </a:ext>
              </a:extLst>
            </p:cNvPr>
            <p:cNvSpPr txBox="1"/>
            <p:nvPr/>
          </p:nvSpPr>
          <p:spPr>
            <a:xfrm>
              <a:off x="829014" y="2577442"/>
              <a:ext cx="3187760" cy="2637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lvl="0"/>
              <a:r>
                <a:rPr lang="en-US" sz="2000" b="1" dirty="0">
                  <a:solidFill>
                    <a:srgbClr val="92D050"/>
                  </a:solidFill>
                  <a:latin typeface="Helvetica" pitchFamily="2" charset="0"/>
                  <a:ea typeface="Calibri"/>
                  <a:cs typeface="Calibri"/>
                  <a:sym typeface="Calibri"/>
                </a:rPr>
                <a:t>Next -Gen Firewalls</a:t>
              </a:r>
            </a:p>
            <a:p>
              <a:pPr lvl="0"/>
              <a:endParaRPr lang="en-US" sz="2000" b="1" dirty="0">
                <a:solidFill>
                  <a:srgbClr val="92D050"/>
                </a:solidFill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lvl="0"/>
              <a:r>
                <a:rPr lang="en-US" sz="2000" b="1" dirty="0">
                  <a:solidFill>
                    <a:srgbClr val="92D050"/>
                  </a:solidFill>
                  <a:latin typeface="Helvetica" pitchFamily="2" charset="0"/>
                  <a:ea typeface="Calibri"/>
                  <a:cs typeface="Calibri"/>
                  <a:sym typeface="Calibri"/>
                </a:rPr>
                <a:t>IDS</a:t>
              </a:r>
            </a:p>
            <a:p>
              <a:pPr lvl="0"/>
              <a:endParaRPr lang="en-US" sz="2000" b="1" dirty="0">
                <a:solidFill>
                  <a:srgbClr val="92D050"/>
                </a:solidFill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lvl="0"/>
              <a:r>
                <a:rPr lang="en-US" sz="2000" b="1" dirty="0">
                  <a:solidFill>
                    <a:srgbClr val="92D050"/>
                  </a:solidFill>
                  <a:latin typeface="Helvetica" pitchFamily="2" charset="0"/>
                  <a:ea typeface="Calibri"/>
                  <a:cs typeface="Calibri"/>
                  <a:sym typeface="Calibri"/>
                </a:rPr>
                <a:t>IPS</a:t>
              </a:r>
            </a:p>
            <a:p>
              <a:pPr lvl="0"/>
              <a:endParaRPr lang="en-US" sz="2000" b="1" dirty="0">
                <a:solidFill>
                  <a:srgbClr val="92D050"/>
                </a:solidFill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lvl="0"/>
              <a:r>
                <a:rPr lang="en-US" sz="2000" b="1" dirty="0">
                  <a:solidFill>
                    <a:srgbClr val="92D050"/>
                  </a:solidFill>
                  <a:latin typeface="Helvetica" pitchFamily="2" charset="0"/>
                  <a:ea typeface="Calibri"/>
                  <a:cs typeface="Calibri"/>
                  <a:sym typeface="Calibri"/>
                </a:rPr>
                <a:t>Runtime App Protection</a:t>
              </a:r>
              <a:endParaRPr lang="en-US" sz="2000" b="1" dirty="0">
                <a:solidFill>
                  <a:srgbClr val="92D050"/>
                </a:solidFill>
                <a:latin typeface="Helvetica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53CB2F6-324F-3C44-81C1-2FD9006E1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15" y="2839375"/>
              <a:ext cx="364067" cy="36406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7171D99-8ED9-174C-9433-42A3684CC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15" y="3438981"/>
              <a:ext cx="364067" cy="36406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39B38B5-68E8-954E-8897-706C4287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15" y="4053578"/>
              <a:ext cx="364067" cy="36406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85B71F4-749F-1942-9530-5BF9B3A30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15" y="4653184"/>
              <a:ext cx="364067" cy="364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C -0.1207 0.02894 -0.24153 0.05787 -0.20338 0.13102 C -0.16523 0.20417 0.03177 0.32153 0.22891 0.43936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2EA44E9C-39E5-4974-8761-DC91AE271292}"/>
              </a:ext>
            </a:extLst>
          </p:cNvPr>
          <p:cNvGrpSpPr/>
          <p:nvPr/>
        </p:nvGrpSpPr>
        <p:grpSpPr>
          <a:xfrm>
            <a:off x="-41493" y="-16947"/>
            <a:ext cx="12192000" cy="6874947"/>
            <a:chOff x="0" y="-16947"/>
            <a:chExt cx="12192000" cy="687494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57B416B-FFD9-42E0-951B-209ECF6F5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E6679FB-2063-4F15-994D-B75F14922C14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9" name="Date Placeholder 3">
            <a:extLst>
              <a:ext uri="{FF2B5EF4-FFF2-40B4-BE49-F238E27FC236}">
                <a16:creationId xmlns:a16="http://schemas.microsoft.com/office/drawing/2014/main" id="{ACC0A6BA-CF1A-4683-83FD-323DAC96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346151"/>
            <a:ext cx="911939" cy="365125"/>
          </a:xfrm>
        </p:spPr>
        <p:txBody>
          <a:bodyPr/>
          <a:lstStyle/>
          <a:p>
            <a:fld id="{2275FCBB-D903-46F1-889E-09FBCEA6168E}" type="datetime1">
              <a:rPr lang="en-US" smtClean="0">
                <a:solidFill>
                  <a:schemeClr val="bg1"/>
                </a:solidFill>
              </a:rPr>
              <a:t>10/31/2020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79F23388-913C-4C45-BBCE-1068CD9F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25" y="6310612"/>
            <a:ext cx="6297612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Avocado Systems Inc.  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EF5C9C69-C151-4C05-BD37-335D0E52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346151"/>
            <a:ext cx="683339" cy="365125"/>
          </a:xfrm>
        </p:spPr>
        <p:txBody>
          <a:bodyPr/>
          <a:lstStyle/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Google Shape;304;p37">
            <a:extLst>
              <a:ext uri="{FF2B5EF4-FFF2-40B4-BE49-F238E27FC236}">
                <a16:creationId xmlns:a16="http://schemas.microsoft.com/office/drawing/2014/main" id="{E49C6158-E198-E14C-8C32-FAF00030F5BF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155" y="782609"/>
            <a:ext cx="36000" cy="3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E0A47C3-7DAA-4040-83B6-C0658F982C45}"/>
              </a:ext>
            </a:extLst>
          </p:cNvPr>
          <p:cNvGrpSpPr/>
          <p:nvPr/>
        </p:nvGrpSpPr>
        <p:grpSpPr>
          <a:xfrm>
            <a:off x="5742150" y="2483004"/>
            <a:ext cx="2493910" cy="2146006"/>
            <a:chOff x="4732500" y="2483004"/>
            <a:chExt cx="2493910" cy="214600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6601036-1343-764D-B1A2-5E6DA672F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500" y="2483004"/>
              <a:ext cx="760584" cy="1247432"/>
            </a:xfrm>
            <a:prstGeom prst="line">
              <a:avLst/>
            </a:prstGeom>
            <a:ln w="20320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E1EA9E9-E410-7245-96DA-C49DE22E17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42036" y="2483006"/>
              <a:ext cx="684374" cy="1158860"/>
            </a:xfrm>
            <a:prstGeom prst="line">
              <a:avLst/>
            </a:prstGeom>
            <a:ln w="20320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71103FD-391B-E548-991E-C31AD372A734}"/>
                </a:ext>
              </a:extLst>
            </p:cNvPr>
            <p:cNvCxnSpPr>
              <a:cxnSpLocks/>
            </p:cNvCxnSpPr>
            <p:nvPr/>
          </p:nvCxnSpPr>
          <p:spPr>
            <a:xfrm>
              <a:off x="5221572" y="4629010"/>
              <a:ext cx="1568783" cy="0"/>
            </a:xfrm>
            <a:prstGeom prst="line">
              <a:avLst/>
            </a:prstGeom>
            <a:ln w="20320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E298F9D-C2F6-D84D-9A0A-63F7A57D2A9D}"/>
              </a:ext>
            </a:extLst>
          </p:cNvPr>
          <p:cNvGrpSpPr/>
          <p:nvPr/>
        </p:nvGrpSpPr>
        <p:grpSpPr>
          <a:xfrm>
            <a:off x="5742150" y="2485619"/>
            <a:ext cx="2555336" cy="2146006"/>
            <a:chOff x="2194864" y="3158326"/>
            <a:chExt cx="2555336" cy="214600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CA45079-92C0-3344-AE49-B9BEF1612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4864" y="3158326"/>
              <a:ext cx="760584" cy="1247432"/>
            </a:xfrm>
            <a:prstGeom prst="line">
              <a:avLst/>
            </a:prstGeom>
            <a:ln w="698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939F34-0D9F-DC47-B165-2224BA24FF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4400" y="3158326"/>
              <a:ext cx="745800" cy="1247433"/>
            </a:xfrm>
            <a:prstGeom prst="line">
              <a:avLst/>
            </a:prstGeom>
            <a:ln w="698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D4C5BE-CC5B-964A-861A-C7D337FB7445}"/>
                </a:ext>
              </a:extLst>
            </p:cNvPr>
            <p:cNvCxnSpPr>
              <a:cxnSpLocks/>
            </p:cNvCxnSpPr>
            <p:nvPr/>
          </p:nvCxnSpPr>
          <p:spPr>
            <a:xfrm>
              <a:off x="2683936" y="5304332"/>
              <a:ext cx="1631920" cy="0"/>
            </a:xfrm>
            <a:prstGeom prst="line">
              <a:avLst/>
            </a:prstGeom>
            <a:ln w="698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B339170-EA60-B343-A08C-7B46E0725E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898" y="6247406"/>
            <a:ext cx="1433721" cy="30677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FCF82AE6-D500-F145-98BD-E4BA588ECCF2}"/>
              </a:ext>
            </a:extLst>
          </p:cNvPr>
          <p:cNvSpPr/>
          <p:nvPr/>
        </p:nvSpPr>
        <p:spPr>
          <a:xfrm>
            <a:off x="3976744" y="516168"/>
            <a:ext cx="5944155" cy="5933317"/>
          </a:xfrm>
          <a:prstGeom prst="ellipse">
            <a:avLst/>
          </a:prstGeom>
          <a:noFill/>
          <a:ln w="88900" cap="rnd">
            <a:solidFill>
              <a:srgbClr val="FFC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5B3FE76-4A27-A44B-B579-99A52FDD0133}"/>
              </a:ext>
            </a:extLst>
          </p:cNvPr>
          <p:cNvSpPr/>
          <p:nvPr/>
        </p:nvSpPr>
        <p:spPr>
          <a:xfrm>
            <a:off x="7790308" y="3582708"/>
            <a:ext cx="1609089" cy="15562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Legacy Apps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20F64-A5E5-E04B-835E-D0C7EA4F4752}"/>
              </a:ext>
            </a:extLst>
          </p:cNvPr>
          <p:cNvGrpSpPr/>
          <p:nvPr/>
        </p:nvGrpSpPr>
        <p:grpSpPr>
          <a:xfrm>
            <a:off x="6181219" y="1105568"/>
            <a:ext cx="1609089" cy="1556263"/>
            <a:chOff x="5035446" y="1494949"/>
            <a:chExt cx="1609089" cy="15562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78DF4A6-ECBA-2743-B1CE-00FC8A527B94}"/>
                </a:ext>
              </a:extLst>
            </p:cNvPr>
            <p:cNvSpPr/>
            <p:nvPr/>
          </p:nvSpPr>
          <p:spPr>
            <a:xfrm>
              <a:off x="5035446" y="1494949"/>
              <a:ext cx="1609089" cy="15562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48F1E5B-5838-0D4E-9728-1037EEC37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194" y="1623818"/>
              <a:ext cx="1202936" cy="120293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02BDF0-9651-F147-AB3D-1B5E4C033D84}"/>
              </a:ext>
            </a:extLst>
          </p:cNvPr>
          <p:cNvGrpSpPr/>
          <p:nvPr/>
        </p:nvGrpSpPr>
        <p:grpSpPr>
          <a:xfrm>
            <a:off x="4664360" y="3649415"/>
            <a:ext cx="1609089" cy="1556263"/>
            <a:chOff x="3518587" y="4038796"/>
            <a:chExt cx="1609089" cy="155626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759A4E7-186B-364B-A2ED-A1AE31E12F0F}"/>
                </a:ext>
              </a:extLst>
            </p:cNvPr>
            <p:cNvSpPr/>
            <p:nvPr/>
          </p:nvSpPr>
          <p:spPr>
            <a:xfrm>
              <a:off x="3518587" y="4038796"/>
              <a:ext cx="1609089" cy="155626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191A458-35A9-1241-9A70-8F73240B7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9342" y="4235908"/>
              <a:ext cx="1266575" cy="1266575"/>
            </a:xfrm>
            <a:prstGeom prst="rect">
              <a:avLst/>
            </a:prstGeom>
          </p:spPr>
        </p:pic>
      </p:grpSp>
      <p:sp>
        <p:nvSpPr>
          <p:cNvPr id="26" name="Google Shape;293;p37">
            <a:extLst>
              <a:ext uri="{FF2B5EF4-FFF2-40B4-BE49-F238E27FC236}">
                <a16:creationId xmlns:a16="http://schemas.microsoft.com/office/drawing/2014/main" id="{F3D9D81B-4ABC-204A-A4B8-1D1B3E1A1C36}"/>
              </a:ext>
            </a:extLst>
          </p:cNvPr>
          <p:cNvSpPr txBox="1">
            <a:spLocks/>
          </p:cNvSpPr>
          <p:nvPr/>
        </p:nvSpPr>
        <p:spPr>
          <a:xfrm>
            <a:off x="41493" y="334158"/>
            <a:ext cx="4077034" cy="197871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3200" b="1" dirty="0">
                <a:solidFill>
                  <a:prstClr val="white"/>
                </a:solidFill>
                <a:latin typeface="Helvetica" pitchFamily="2" charset="0"/>
              </a:rPr>
              <a:t>Pico-Segmentation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en-US" b="1" dirty="0">
              <a:solidFill>
                <a:prstClr val="white"/>
              </a:solidFill>
              <a:latin typeface="Helvetica" pitchFamily="2" charset="0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2400" b="1" dirty="0">
                <a:solidFill>
                  <a:prstClr val="white"/>
                </a:solidFill>
                <a:latin typeface="Helvetica" pitchFamily="2" charset="0"/>
              </a:rPr>
              <a:t>Enables 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2400" b="1" dirty="0">
                <a:solidFill>
                  <a:prstClr val="white"/>
                </a:solidFill>
                <a:latin typeface="Helvetica" pitchFamily="2" charset="0"/>
              </a:rPr>
              <a:t>Zero Trust Architecture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6DDDC0-0E13-0443-B792-192DBEFED894}"/>
              </a:ext>
            </a:extLst>
          </p:cNvPr>
          <p:cNvSpPr/>
          <p:nvPr/>
        </p:nvSpPr>
        <p:spPr>
          <a:xfrm>
            <a:off x="6190916" y="1088852"/>
            <a:ext cx="1589693" cy="1589693"/>
          </a:xfrm>
          <a:prstGeom prst="ellipse">
            <a:avLst/>
          </a:prstGeom>
          <a:noFill/>
          <a:ln w="1016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CCC3C1A-472F-0B44-B2B6-2089B964E829}"/>
              </a:ext>
            </a:extLst>
          </p:cNvPr>
          <p:cNvSpPr/>
          <p:nvPr/>
        </p:nvSpPr>
        <p:spPr>
          <a:xfrm>
            <a:off x="4655414" y="3625018"/>
            <a:ext cx="1589693" cy="1589693"/>
          </a:xfrm>
          <a:prstGeom prst="ellipse">
            <a:avLst/>
          </a:prstGeom>
          <a:noFill/>
          <a:ln w="1016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B980A0D-220B-1943-BA93-99F3E02C1570}"/>
              </a:ext>
            </a:extLst>
          </p:cNvPr>
          <p:cNvSpPr/>
          <p:nvPr/>
        </p:nvSpPr>
        <p:spPr>
          <a:xfrm>
            <a:off x="7778177" y="3556007"/>
            <a:ext cx="1589693" cy="1589693"/>
          </a:xfrm>
          <a:prstGeom prst="ellipse">
            <a:avLst/>
          </a:prstGeom>
          <a:noFill/>
          <a:ln w="1016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59AE128-D5CF-844A-BFA0-71EB92CA0419}"/>
              </a:ext>
            </a:extLst>
          </p:cNvPr>
          <p:cNvGrpSpPr/>
          <p:nvPr/>
        </p:nvGrpSpPr>
        <p:grpSpPr>
          <a:xfrm>
            <a:off x="514983" y="2572536"/>
            <a:ext cx="4064000" cy="3847207"/>
            <a:chOff x="8495757" y="2271694"/>
            <a:chExt cx="4064000" cy="3847207"/>
          </a:xfrm>
        </p:grpSpPr>
        <p:sp>
          <p:nvSpPr>
            <p:cNvPr id="39" name="Google Shape;319;p38">
              <a:extLst>
                <a:ext uri="{FF2B5EF4-FFF2-40B4-BE49-F238E27FC236}">
                  <a16:creationId xmlns:a16="http://schemas.microsoft.com/office/drawing/2014/main" id="{5464251E-8A60-E54B-9830-221C12B190B2}"/>
                </a:ext>
              </a:extLst>
            </p:cNvPr>
            <p:cNvSpPr txBox="1"/>
            <p:nvPr/>
          </p:nvSpPr>
          <p:spPr>
            <a:xfrm>
              <a:off x="8920117" y="2271694"/>
              <a:ext cx="3639640" cy="38472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Helvetica" pitchFamily="2" charset="0"/>
                  <a:ea typeface="Calibri"/>
                  <a:cs typeface="Calibri"/>
                  <a:sym typeface="Calibri"/>
                </a:rPr>
                <a:t>No Policies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Helvetica" pitchFamily="2" charset="0"/>
                  <a:ea typeface="Calibri"/>
                  <a:cs typeface="Calibri"/>
                  <a:sym typeface="Calibri"/>
                </a:rPr>
                <a:t>No Threat Libraries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Helvetica" pitchFamily="2" charset="0"/>
                  <a:ea typeface="Calibri"/>
                  <a:cs typeface="Calibri"/>
                  <a:sym typeface="Calibri"/>
                </a:rPr>
                <a:t>Zero Day Attacks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Helvetica" pitchFamily="2" charset="0"/>
                  <a:ea typeface="Calibri"/>
                  <a:cs typeface="Calibri"/>
                  <a:sym typeface="Calibri"/>
                </a:rPr>
                <a:t>Near Zero False Positives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139B73D-1362-064A-BFAB-1E66BD043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5757" y="2542427"/>
              <a:ext cx="364067" cy="36406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7A6FC6D-BC6F-D14C-B9D1-E7835B75E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5757" y="3176288"/>
              <a:ext cx="364067" cy="36406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6E8BB8F-FBC2-6A49-8AD3-C7FB99386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5757" y="3789860"/>
              <a:ext cx="364067" cy="36406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40151A2-6975-384C-9812-A19774226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5757" y="4423719"/>
              <a:ext cx="364067" cy="36406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12CE49-96DD-F648-AA29-54959BCF2168}"/>
              </a:ext>
            </a:extLst>
          </p:cNvPr>
          <p:cNvGrpSpPr/>
          <p:nvPr/>
        </p:nvGrpSpPr>
        <p:grpSpPr>
          <a:xfrm>
            <a:off x="10573040" y="310369"/>
            <a:ext cx="1157991" cy="1157991"/>
            <a:chOff x="9779515" y="1171990"/>
            <a:chExt cx="1157991" cy="115799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7B8D0B6-CEAA-1947-9300-F3ECB94C2F58}"/>
                </a:ext>
              </a:extLst>
            </p:cNvPr>
            <p:cNvSpPr/>
            <p:nvPr/>
          </p:nvSpPr>
          <p:spPr>
            <a:xfrm>
              <a:off x="9779515" y="1171990"/>
              <a:ext cx="1157991" cy="1157991"/>
            </a:xfrm>
            <a:prstGeom prst="ellipse">
              <a:avLst/>
            </a:prstGeom>
            <a:solidFill>
              <a:srgbClr val="040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B47E9D-BBB3-7D43-BB22-156E992A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191" y="1362247"/>
              <a:ext cx="765755" cy="76575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04456FF-94E5-A441-A1EC-22DABDC3B4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308" y="3158582"/>
            <a:ext cx="970613" cy="824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FB972D-9B4A-416A-B0CC-91BB2AF204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80" y="1409407"/>
            <a:ext cx="364067" cy="3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 0.01389 C -0.17955 0.06713 -0.31471 0.1206 -0.2694 0.1956 C -0.22408 0.2706 0.00157 0.36736 0.22722 0.46435 " pathEditMode="relative" rAng="0" ptsTypes="AAA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FD2DB-E9B5-403C-81E7-F1EA7F558C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3"/>
          <a:stretch/>
        </p:blipFill>
        <p:spPr>
          <a:xfrm>
            <a:off x="21883" y="-68525"/>
            <a:ext cx="12220209" cy="6890854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alpha val="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DCDA7-C6BB-4FB5-A9DE-610E247E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61" y="5078592"/>
            <a:ext cx="11137779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>
                <a:solidFill>
                  <a:schemeClr val="bg1"/>
                </a:solidFill>
              </a:rPr>
              <a:t>Spectrum of Deep Application Attributes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6F6C6-5A29-4D3B-8D03-375A67912167}"/>
              </a:ext>
            </a:extLst>
          </p:cNvPr>
          <p:cNvSpPr txBox="1"/>
          <p:nvPr/>
        </p:nvSpPr>
        <p:spPr>
          <a:xfrm>
            <a:off x="9705865" y="802078"/>
            <a:ext cx="209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Unique to Avocado</a:t>
            </a: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ACE2AC14-776B-4978-9EA3-7D650EDE6D57}"/>
              </a:ext>
            </a:extLst>
          </p:cNvPr>
          <p:cNvGrpSpPr/>
          <p:nvPr/>
        </p:nvGrpSpPr>
        <p:grpSpPr>
          <a:xfrm>
            <a:off x="376887" y="597822"/>
            <a:ext cx="11438226" cy="2405693"/>
            <a:chOff x="376887" y="597822"/>
            <a:chExt cx="11438226" cy="2405693"/>
          </a:xfrm>
        </p:grpSpPr>
        <p:grpSp>
          <p:nvGrpSpPr>
            <p:cNvPr id="6" name="Group 5"/>
            <p:cNvGrpSpPr/>
            <p:nvPr/>
          </p:nvGrpSpPr>
          <p:grpSpPr>
            <a:xfrm>
              <a:off x="376887" y="597822"/>
              <a:ext cx="11438226" cy="2340603"/>
              <a:chOff x="1125527" y="878033"/>
              <a:chExt cx="8838745" cy="1766455"/>
            </a:xfrm>
            <a:solidFill>
              <a:schemeClr val="accent2"/>
            </a:solidFill>
          </p:grpSpPr>
          <p:sp>
            <p:nvSpPr>
              <p:cNvPr id="7" name="Oval 6"/>
              <p:cNvSpPr/>
              <p:nvPr/>
            </p:nvSpPr>
            <p:spPr>
              <a:xfrm>
                <a:off x="1125527" y="878033"/>
                <a:ext cx="1813686" cy="1766455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Company / Organization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638592" y="958326"/>
                <a:ext cx="1648805" cy="1605868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Business Unit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959107" y="1097678"/>
                <a:ext cx="1362649" cy="1327164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Virtual Rack 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997625" y="1212845"/>
                <a:ext cx="1126156" cy="109683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Server / VM  / Host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910575" y="1251457"/>
                <a:ext cx="1106371" cy="1019606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Container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790450" y="1308025"/>
                <a:ext cx="930707" cy="906471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Exec. Platform 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579633" y="1349227"/>
                <a:ext cx="846097" cy="824065"/>
              </a:xfrm>
              <a:prstGeom prst="ellipse">
                <a:avLst/>
              </a:prstGeom>
              <a:solidFill>
                <a:srgbClr val="64C34F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Apps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283428" y="1386686"/>
                <a:ext cx="769179" cy="749150"/>
              </a:xfrm>
              <a:prstGeom prst="ellipse">
                <a:avLst/>
              </a:prstGeom>
              <a:solidFill>
                <a:srgbClr val="64C34F"/>
              </a:solidFill>
              <a:ln>
                <a:solidFill>
                  <a:srgbClr val="FF00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rIns="182880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Process ID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819943" y="1420738"/>
                <a:ext cx="699254" cy="681045"/>
              </a:xfrm>
              <a:prstGeom prst="ellipse">
                <a:avLst/>
              </a:prstGeom>
              <a:solidFill>
                <a:srgbClr val="64C34F"/>
              </a:solidFill>
              <a:ln>
                <a:solidFill>
                  <a:srgbClr val="FF00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Socket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9386377" y="1479837"/>
                <a:ext cx="577895" cy="562847"/>
              </a:xfrm>
              <a:prstGeom prst="ellipse">
                <a:avLst/>
              </a:prstGeom>
              <a:solidFill>
                <a:srgbClr val="64C34F"/>
              </a:solidFill>
              <a:ln>
                <a:solidFill>
                  <a:srgbClr val="FF00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Descriptors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D614617-1BF0-44A2-9306-59B3E11B3B6C}"/>
                </a:ext>
              </a:extLst>
            </p:cNvPr>
            <p:cNvSpPr txBox="1"/>
            <p:nvPr/>
          </p:nvSpPr>
          <p:spPr>
            <a:xfrm>
              <a:off x="7822703" y="2418740"/>
              <a:ext cx="1178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Platform Name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Path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Fingerprints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E2FA52D-5760-4199-B6ED-0EF786D54076}"/>
                </a:ext>
              </a:extLst>
            </p:cNvPr>
            <p:cNvSpPr txBox="1"/>
            <p:nvPr/>
          </p:nvSpPr>
          <p:spPr>
            <a:xfrm>
              <a:off x="8824150" y="2418740"/>
              <a:ext cx="1289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Application Name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Path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Fingerprints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C1E00B-6AE4-4A71-BBC4-2459D9C3EBB3}"/>
                </a:ext>
              </a:extLst>
            </p:cNvPr>
            <p:cNvSpPr txBox="1"/>
            <p:nvPr/>
          </p:nvSpPr>
          <p:spPr>
            <a:xfrm>
              <a:off x="9947099" y="2418740"/>
              <a:ext cx="1868013" cy="584775"/>
            </a:xfrm>
            <a:prstGeom prst="rect">
              <a:avLst/>
            </a:prstGeom>
            <a:noFill/>
          </p:spPr>
          <p:txBody>
            <a:bodyPr wrap="square" numCol="2" spcCol="9144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Descriptor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Protocol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Ports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Payloads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Unique IDs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Segments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Sessions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Threats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DA52E9-EB2B-4F42-834F-0A34837378B0}"/>
                </a:ext>
              </a:extLst>
            </p:cNvPr>
            <p:cNvCxnSpPr>
              <a:cxnSpLocks/>
            </p:cNvCxnSpPr>
            <p:nvPr/>
          </p:nvCxnSpPr>
          <p:spPr>
            <a:xfrm>
              <a:off x="9947099" y="2368674"/>
              <a:ext cx="17115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98B5A1E2-21D6-44BA-A469-7E7F6DBC6675}"/>
              </a:ext>
            </a:extLst>
          </p:cNvPr>
          <p:cNvGrpSpPr/>
          <p:nvPr/>
        </p:nvGrpSpPr>
        <p:grpSpPr>
          <a:xfrm>
            <a:off x="727578" y="3716116"/>
            <a:ext cx="10736844" cy="729636"/>
            <a:chOff x="671709" y="3716116"/>
            <a:chExt cx="10736844" cy="729636"/>
          </a:xfrm>
        </p:grpSpPr>
        <p:pic>
          <p:nvPicPr>
            <p:cNvPr id="1026" name="Picture 2" descr="Image result for fortinet">
              <a:extLst>
                <a:ext uri="{FF2B5EF4-FFF2-40B4-BE49-F238E27FC236}">
                  <a16:creationId xmlns:a16="http://schemas.microsoft.com/office/drawing/2014/main" id="{13172DF9-F515-4B30-BB97-E8B8AE710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09" y="3782999"/>
              <a:ext cx="1333364" cy="65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Cisco">
              <a:extLst>
                <a:ext uri="{FF2B5EF4-FFF2-40B4-BE49-F238E27FC236}">
                  <a16:creationId xmlns:a16="http://schemas.microsoft.com/office/drawing/2014/main" id="{57D115B1-912A-473A-9109-1C3CAE579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509" y="3986067"/>
              <a:ext cx="365939" cy="193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1292A7-F8D3-4CB1-BC43-C953596A5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5884" y="3962455"/>
              <a:ext cx="974114" cy="300733"/>
            </a:xfrm>
            <a:prstGeom prst="rect">
              <a:avLst/>
            </a:prstGeom>
          </p:spPr>
        </p:pic>
        <p:pic>
          <p:nvPicPr>
            <p:cNvPr id="1030" name="Picture 6" descr="Image result for citrix">
              <a:extLst>
                <a:ext uri="{FF2B5EF4-FFF2-40B4-BE49-F238E27FC236}">
                  <a16:creationId xmlns:a16="http://schemas.microsoft.com/office/drawing/2014/main" id="{0CBB14D0-96A7-4D6C-A667-408157C1E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434" y="3716116"/>
              <a:ext cx="729636" cy="72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edgewise">
              <a:extLst>
                <a:ext uri="{FF2B5EF4-FFF2-40B4-BE49-F238E27FC236}">
                  <a16:creationId xmlns:a16="http://schemas.microsoft.com/office/drawing/2014/main" id="{FD60A66E-4DFD-4306-A026-0625F7346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9714" y="3953378"/>
              <a:ext cx="821580" cy="32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mage result for illumio">
              <a:extLst>
                <a:ext uri="{FF2B5EF4-FFF2-40B4-BE49-F238E27FC236}">
                  <a16:creationId xmlns:a16="http://schemas.microsoft.com/office/drawing/2014/main" id="{0F389660-E3E4-49C0-984E-5C3226AED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655" y="3967627"/>
              <a:ext cx="866971" cy="20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Image result for imperva">
              <a:extLst>
                <a:ext uri="{FF2B5EF4-FFF2-40B4-BE49-F238E27FC236}">
                  <a16:creationId xmlns:a16="http://schemas.microsoft.com/office/drawing/2014/main" id="{31C998E4-200C-4A04-B7C9-655C450E2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3730" y="3935046"/>
              <a:ext cx="729636" cy="287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Image result for vArmour">
              <a:extLst>
                <a:ext uri="{FF2B5EF4-FFF2-40B4-BE49-F238E27FC236}">
                  <a16:creationId xmlns:a16="http://schemas.microsoft.com/office/drawing/2014/main" id="{730CE8C8-471A-4C57-9E12-1AE0EE508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3" t="40887" r="25459" b="38052"/>
            <a:stretch/>
          </p:blipFill>
          <p:spPr bwMode="auto">
            <a:xfrm>
              <a:off x="4724506" y="3933152"/>
              <a:ext cx="1426713" cy="32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Image result for twistlock">
              <a:extLst>
                <a:ext uri="{FF2B5EF4-FFF2-40B4-BE49-F238E27FC236}">
                  <a16:creationId xmlns:a16="http://schemas.microsoft.com/office/drawing/2014/main" id="{9B1FD42A-C221-4E01-8B7A-1FA8B921EB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59" b="32295"/>
            <a:stretch/>
          </p:blipFill>
          <p:spPr bwMode="auto">
            <a:xfrm>
              <a:off x="7343062" y="3907412"/>
              <a:ext cx="944216" cy="321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 picture containing laptop, computer&#10;&#10;Description automatically generated">
              <a:extLst>
                <a:ext uri="{FF2B5EF4-FFF2-40B4-BE49-F238E27FC236}">
                  <a16:creationId xmlns:a16="http://schemas.microsoft.com/office/drawing/2014/main" id="{7531B795-80BB-4EF7-A4BC-EE2A91B2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25803" y="3948608"/>
              <a:ext cx="1082750" cy="232451"/>
            </a:xfrm>
            <a:prstGeom prst="rect">
              <a:avLst/>
            </a:prstGeom>
          </p:spPr>
        </p:pic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E145C5F-876A-497F-8B91-9BE22347824B}"/>
              </a:ext>
            </a:extLst>
          </p:cNvPr>
          <p:cNvSpPr/>
          <p:nvPr/>
        </p:nvSpPr>
        <p:spPr>
          <a:xfrm>
            <a:off x="289560" y="512064"/>
            <a:ext cx="11612880" cy="2980944"/>
          </a:xfrm>
          <a:prstGeom prst="roundRect">
            <a:avLst/>
          </a:prstGeom>
          <a:noFill/>
          <a:ln>
            <a:solidFill>
              <a:srgbClr val="6ACD5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A11A6F-7F73-4FD9-BBFF-36AC3DDA1745}"/>
              </a:ext>
            </a:extLst>
          </p:cNvPr>
          <p:cNvSpPr/>
          <p:nvPr/>
        </p:nvSpPr>
        <p:spPr>
          <a:xfrm>
            <a:off x="539497" y="3296152"/>
            <a:ext cx="5120640" cy="321269"/>
          </a:xfrm>
          <a:prstGeom prst="rect">
            <a:avLst/>
          </a:prstGeom>
          <a:solidFill>
            <a:srgbClr val="C1403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Network Perimeter Security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6D241C-8B25-4A6F-8EB7-E9EC8C4A1C34}"/>
              </a:ext>
            </a:extLst>
          </p:cNvPr>
          <p:cNvSpPr/>
          <p:nvPr/>
        </p:nvSpPr>
        <p:spPr>
          <a:xfrm>
            <a:off x="5689206" y="3296152"/>
            <a:ext cx="3041582" cy="32126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Infrastructure Security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7486D34-E1C4-45C7-AAB6-4B1C0140CF7E}"/>
              </a:ext>
            </a:extLst>
          </p:cNvPr>
          <p:cNvSpPr/>
          <p:nvPr/>
        </p:nvSpPr>
        <p:spPr>
          <a:xfrm>
            <a:off x="8759857" y="3296152"/>
            <a:ext cx="2971895" cy="321269"/>
          </a:xfrm>
          <a:prstGeom prst="rect">
            <a:avLst/>
          </a:prstGeom>
          <a:solidFill>
            <a:srgbClr val="64C34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Application Security</a:t>
            </a:r>
          </a:p>
        </p:txBody>
      </p:sp>
      <p:pic>
        <p:nvPicPr>
          <p:cNvPr id="67" name="Picture 66" descr="A picture containing laptop, computer&#10;&#10;Description automatically generated">
            <a:extLst>
              <a:ext uri="{FF2B5EF4-FFF2-40B4-BE49-F238E27FC236}">
                <a16:creationId xmlns:a16="http://schemas.microsoft.com/office/drawing/2014/main" id="{34B222B1-0F5F-4C6B-8FB3-5305F766D7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762" y="6362084"/>
            <a:ext cx="1976372" cy="424299"/>
          </a:xfrm>
          <a:prstGeom prst="rect">
            <a:avLst/>
          </a:prstGeom>
        </p:spPr>
      </p:pic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CB9F7BF5-9E2D-419E-AF25-4DAA706E352C}"/>
              </a:ext>
            </a:extLst>
          </p:cNvPr>
          <p:cNvSpPr txBox="1">
            <a:spLocks/>
          </p:cNvSpPr>
          <p:nvPr/>
        </p:nvSpPr>
        <p:spPr>
          <a:xfrm>
            <a:off x="9963222" y="636375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46A1A0F-B1B9-4F49-ADCA-BADA19E3833E}" type="datetime1">
              <a:rPr lang="en-US" b="1" smtClean="0"/>
              <a:pPr algn="r">
                <a:defRPr/>
              </a:pPr>
              <a:t>10/31/2020</a:t>
            </a:fld>
            <a:endParaRPr lang="en-US" sz="900" b="1">
              <a:solidFill>
                <a:prstClr val="white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6A671E6-F13A-48B0-999C-3DFA786E3124}"/>
              </a:ext>
            </a:extLst>
          </p:cNvPr>
          <p:cNvSpPr txBox="1">
            <a:spLocks/>
          </p:cNvSpPr>
          <p:nvPr/>
        </p:nvSpPr>
        <p:spPr>
          <a:xfrm>
            <a:off x="3443428" y="6381398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Confidential &amp; Copyright © 2020 Avocado Systems Inc.  All rights reserved.</a:t>
            </a:r>
            <a:endParaRPr lang="en-US" sz="900" b="1">
              <a:solidFill>
                <a:prstClr val="white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0" name="Slide Number Placeholder 4">
            <a:extLst>
              <a:ext uri="{FF2B5EF4-FFF2-40B4-BE49-F238E27FC236}">
                <a16:creationId xmlns:a16="http://schemas.microsoft.com/office/drawing/2014/main" id="{CF62D897-4038-4219-AD40-7BE593173DA2}"/>
              </a:ext>
            </a:extLst>
          </p:cNvPr>
          <p:cNvSpPr txBox="1">
            <a:spLocks/>
          </p:cNvSpPr>
          <p:nvPr/>
        </p:nvSpPr>
        <p:spPr>
          <a:xfrm>
            <a:off x="11261765" y="636208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92FADB7-6BBC-4871-A0E5-E3949B97B239}" type="slidenum">
              <a:rPr lang="en-US" b="1" smtClean="0"/>
              <a:pPr>
                <a:defRPr/>
              </a:pPr>
              <a:t>12</a:t>
            </a:fld>
            <a:endParaRPr lang="en-US" sz="900" b="1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0706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3020AC-0E82-486F-9191-E19CA44BD893}"/>
              </a:ext>
            </a:extLst>
          </p:cNvPr>
          <p:cNvGrpSpPr/>
          <p:nvPr/>
        </p:nvGrpSpPr>
        <p:grpSpPr>
          <a:xfrm>
            <a:off x="20526" y="29502"/>
            <a:ext cx="12273074" cy="6828498"/>
            <a:chOff x="0" y="-16947"/>
            <a:chExt cx="12192000" cy="68749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1E5284-35D1-4055-9839-29A8D004D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165C19-A53D-4894-9D83-45D6C387043E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803605" y="6391925"/>
            <a:ext cx="9119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0E77C1-BFBE-124D-8539-76C1B70262AF}" type="datetime1">
              <a:rPr lang="en-US" smtClean="0">
                <a:solidFill>
                  <a:schemeClr val="bg1"/>
                </a:solidFill>
              </a:rPr>
              <a:pPr/>
              <a:t>10/30/2020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7334" y="6396363"/>
            <a:ext cx="62976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Avocado Systems Inc.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37421" y="6396362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0924" y="5657300"/>
            <a:ext cx="9593596" cy="658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Seamlessly embeds Security, Pico-Segmentation and compliance into applications.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7229508" y="3329005"/>
          <a:ext cx="4576618" cy="193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3" descr="C:\Users\Savita Kamble\AppData\Local\Microsoft\Windows\Temporary Internet Files\Content.IE5\GKUHD0CV\personalized-search-img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2331" y="3372532"/>
            <a:ext cx="1334193" cy="8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Savita Kamble\AppData\Local\Microsoft\Windows\Temporary Internet Files\Content.IE5\GCW3MROF\forensics_215x2000q100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926" y="4396929"/>
            <a:ext cx="1299597" cy="8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277225" y="2238316"/>
            <a:ext cx="2327618" cy="2195886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Application</a:t>
            </a:r>
          </a:p>
        </p:txBody>
      </p:sp>
      <p:sp>
        <p:nvSpPr>
          <p:cNvPr id="9" name="Donut 8"/>
          <p:cNvSpPr/>
          <p:nvPr/>
        </p:nvSpPr>
        <p:spPr>
          <a:xfrm>
            <a:off x="1730000" y="1660878"/>
            <a:ext cx="3422071" cy="3361324"/>
          </a:xfrm>
          <a:prstGeom prst="donut">
            <a:avLst>
              <a:gd name="adj" fmla="val 12056"/>
            </a:avLst>
          </a:prstGeom>
          <a:pattFill prst="horzBrick">
            <a:fgClr>
              <a:schemeClr val="accent1"/>
            </a:fgClr>
            <a:bgClr>
              <a:srgbClr val="C00000"/>
            </a:bgClr>
          </a:pattFill>
          <a:ln>
            <a:noFill/>
          </a:ln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375291" y="1312549"/>
            <a:ext cx="4140706" cy="4067202"/>
          </a:xfrm>
          <a:prstGeom prst="donut">
            <a:avLst>
              <a:gd name="adj" fmla="val 6955"/>
            </a:avLst>
          </a:prstGeom>
          <a:pattFill prst="solidDmnd">
            <a:fgClr>
              <a:schemeClr val="accent1"/>
            </a:fgClr>
            <a:bgClr>
              <a:schemeClr val="bg1"/>
            </a:bgClr>
          </a:pattFill>
          <a:ln>
            <a:noFill/>
          </a:ln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945128" y="862443"/>
            <a:ext cx="5010255" cy="4921314"/>
          </a:xfrm>
          <a:prstGeom prst="donut">
            <a:avLst>
              <a:gd name="adj" fmla="val 5933"/>
            </a:avLst>
          </a:prstGeom>
          <a:ln>
            <a:noFill/>
          </a:ln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Line Callout 1 13"/>
          <p:cNvSpPr/>
          <p:nvPr/>
        </p:nvSpPr>
        <p:spPr>
          <a:xfrm>
            <a:off x="5506036" y="1012102"/>
            <a:ext cx="1716551" cy="436241"/>
          </a:xfrm>
          <a:prstGeom prst="borderCallout1">
            <a:avLst>
              <a:gd name="adj1" fmla="val 53327"/>
              <a:gd name="adj2" fmla="val -2465"/>
              <a:gd name="adj3" fmla="val 212255"/>
              <a:gd name="adj4" fmla="val -84250"/>
            </a:avLst>
          </a:prstGeom>
          <a:noFill/>
          <a:ln>
            <a:solidFill>
              <a:schemeClr val="bg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06036" y="1719748"/>
            <a:ext cx="2320290" cy="436241"/>
          </a:xfrm>
          <a:prstGeom prst="borderCallout1">
            <a:avLst>
              <a:gd name="adj1" fmla="val 53327"/>
              <a:gd name="adj2" fmla="val -2465"/>
              <a:gd name="adj3" fmla="val 135523"/>
              <a:gd name="adj4" fmla="val -35551"/>
            </a:avLst>
          </a:prstGeom>
          <a:noFill/>
          <a:ln>
            <a:solidFill>
              <a:schemeClr val="bg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Pico-Segmentation</a:t>
            </a:r>
          </a:p>
        </p:txBody>
      </p:sp>
      <p:sp>
        <p:nvSpPr>
          <p:cNvPr id="17" name="Line Callout 1 16"/>
          <p:cNvSpPr/>
          <p:nvPr/>
        </p:nvSpPr>
        <p:spPr>
          <a:xfrm>
            <a:off x="5506036" y="2428301"/>
            <a:ext cx="1716551" cy="436241"/>
          </a:xfrm>
          <a:prstGeom prst="borderCallout1">
            <a:avLst>
              <a:gd name="adj1" fmla="val 53327"/>
              <a:gd name="adj2" fmla="val -2465"/>
              <a:gd name="adj3" fmla="val 87451"/>
              <a:gd name="adj4" fmla="val -23024"/>
            </a:avLst>
          </a:prstGeom>
          <a:noFill/>
          <a:ln>
            <a:solidFill>
              <a:schemeClr val="bg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F04C784-AF7B-FC49-9225-04C5DB21C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358"/>
            <a:ext cx="12192000" cy="65809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Avocado Security Platform : Self-Defending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13467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4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9F028B-0B6E-4591-BD6B-145515FDA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3"/>
          <a:stretch/>
        </p:blipFill>
        <p:spPr>
          <a:xfrm>
            <a:off x="21883" y="-68525"/>
            <a:ext cx="12220209" cy="6890854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alpha val="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9B932F-817D-40F6-93E6-2B2D5A4ED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016501" cy="1320800"/>
          </a:xfrm>
        </p:spPr>
        <p:txBody>
          <a:bodyPr/>
          <a:lstStyle/>
          <a:p>
            <a:r>
              <a:rPr lang="en-US"/>
              <a:t>How is it operationalized?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96DFCF-1D69-4CDC-BC5B-987B5A7DF61A}"/>
              </a:ext>
            </a:extLst>
          </p:cNvPr>
          <p:cNvSpPr txBox="1"/>
          <p:nvPr/>
        </p:nvSpPr>
        <p:spPr>
          <a:xfrm>
            <a:off x="4055844" y="5673107"/>
            <a:ext cx="15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</a:rPr>
              <a:t>Avocado Security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</a:rPr>
              <a:t>Orchestrator</a:t>
            </a:r>
          </a:p>
        </p:txBody>
      </p:sp>
      <p:cxnSp>
        <p:nvCxnSpPr>
          <p:cNvPr id="32" name="Elbow Connector 10">
            <a:extLst>
              <a:ext uri="{FF2B5EF4-FFF2-40B4-BE49-F238E27FC236}">
                <a16:creationId xmlns:a16="http://schemas.microsoft.com/office/drawing/2014/main" id="{04C6EC85-F6B9-47A7-AD89-806B23ACE658}"/>
              </a:ext>
            </a:extLst>
          </p:cNvPr>
          <p:cNvCxnSpPr>
            <a:cxnSpLocks/>
            <a:stCxn id="37" idx="3"/>
            <a:endCxn id="1026" idx="2"/>
          </p:cNvCxnSpPr>
          <p:nvPr/>
        </p:nvCxnSpPr>
        <p:spPr>
          <a:xfrm flipV="1">
            <a:off x="5068846" y="4941011"/>
            <a:ext cx="618996" cy="422209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12">
            <a:extLst>
              <a:ext uri="{FF2B5EF4-FFF2-40B4-BE49-F238E27FC236}">
                <a16:creationId xmlns:a16="http://schemas.microsoft.com/office/drawing/2014/main" id="{D9A7E57B-8822-48E9-9C01-BCEA6E8274FC}"/>
              </a:ext>
            </a:extLst>
          </p:cNvPr>
          <p:cNvCxnSpPr>
            <a:cxnSpLocks/>
            <a:endCxn id="52" idx="1"/>
          </p:cNvCxnSpPr>
          <p:nvPr/>
        </p:nvCxnSpPr>
        <p:spPr>
          <a:xfrm>
            <a:off x="5687844" y="5363020"/>
            <a:ext cx="2221666" cy="349372"/>
          </a:xfrm>
          <a:prstGeom prst="bentConnector3">
            <a:avLst>
              <a:gd name="adj1" fmla="val 8014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52" descr="ICON_VM_detailed_2labels_Q308">
            <a:extLst>
              <a:ext uri="{FF2B5EF4-FFF2-40B4-BE49-F238E27FC236}">
                <a16:creationId xmlns:a16="http://schemas.microsoft.com/office/drawing/2014/main" id="{0CF6B6C4-D25E-4E2B-8729-D64F0876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594" y="5044973"/>
            <a:ext cx="539252" cy="6364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D8F4F81-8301-4F9C-BAEC-117DF922209D}"/>
              </a:ext>
            </a:extLst>
          </p:cNvPr>
          <p:cNvSpPr txBox="1"/>
          <p:nvPr/>
        </p:nvSpPr>
        <p:spPr>
          <a:xfrm>
            <a:off x="8706126" y="3566415"/>
            <a:ext cx="1114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</a:rPr>
              <a:t>Avocado </a:t>
            </a:r>
          </a:p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</a:rPr>
              <a:t>Reveal</a:t>
            </a:r>
          </a:p>
          <a:p>
            <a:endParaRPr lang="en-US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DDAA0A-78D1-4C43-B916-FECA2C78EE6A}"/>
              </a:ext>
            </a:extLst>
          </p:cNvPr>
          <p:cNvSpPr txBox="1"/>
          <p:nvPr/>
        </p:nvSpPr>
        <p:spPr>
          <a:xfrm>
            <a:off x="8737118" y="5392890"/>
            <a:ext cx="123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</a:rPr>
              <a:t>Avocado</a:t>
            </a:r>
          </a:p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</a:rPr>
              <a:t>Integrate</a:t>
            </a:r>
          </a:p>
        </p:txBody>
      </p:sp>
      <p:pic>
        <p:nvPicPr>
          <p:cNvPr id="51" name="Picture 2" descr="Image result for servicenow logo">
            <a:extLst>
              <a:ext uri="{FF2B5EF4-FFF2-40B4-BE49-F238E27FC236}">
                <a16:creationId xmlns:a16="http://schemas.microsoft.com/office/drawing/2014/main" id="{BBF0C1DA-1811-4AD5-9EC0-79A57FCB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972" y="5388013"/>
            <a:ext cx="585985" cy="15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Image result for splunk logo">
            <a:extLst>
              <a:ext uri="{FF2B5EF4-FFF2-40B4-BE49-F238E27FC236}">
                <a16:creationId xmlns:a16="http://schemas.microsoft.com/office/drawing/2014/main" id="{51C129BD-F139-4148-9476-695FA0EF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10" y="5596105"/>
            <a:ext cx="821157" cy="23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 result for IBM Qradar logo">
            <a:extLst>
              <a:ext uri="{FF2B5EF4-FFF2-40B4-BE49-F238E27FC236}">
                <a16:creationId xmlns:a16="http://schemas.microsoft.com/office/drawing/2014/main" id="{E1952A9B-6975-4D05-8232-B6B4E15E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46" y="5782805"/>
            <a:ext cx="767090" cy="35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79E282B-CF5F-4480-9946-206D2CB36A93}"/>
              </a:ext>
            </a:extLst>
          </p:cNvPr>
          <p:cNvGrpSpPr/>
          <p:nvPr/>
        </p:nvGrpSpPr>
        <p:grpSpPr>
          <a:xfrm>
            <a:off x="3281490" y="1788607"/>
            <a:ext cx="8792622" cy="1156976"/>
            <a:chOff x="3058332" y="1293308"/>
            <a:chExt cx="8792622" cy="1156976"/>
          </a:xfrm>
        </p:grpSpPr>
        <p:pic>
          <p:nvPicPr>
            <p:cNvPr id="55" name="Picture 4" descr="C:\Users\Savita Kamble\AppData\Local\Microsoft\Windows\Temporary Internet Files\Content.IE5\P7MPIQE0\large-Large-Server-33.3-13443[1].gif">
              <a:extLst>
                <a:ext uri="{FF2B5EF4-FFF2-40B4-BE49-F238E27FC236}">
                  <a16:creationId xmlns:a16="http://schemas.microsoft.com/office/drawing/2014/main" id="{AB32779E-AD21-4D7D-BCE3-FB8BD35D7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205" y="1595580"/>
              <a:ext cx="411446" cy="5376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2C6600B-636B-45BA-8D48-FE32A9040EC4}"/>
                </a:ext>
              </a:extLst>
            </p:cNvPr>
            <p:cNvGrpSpPr/>
            <p:nvPr/>
          </p:nvGrpSpPr>
          <p:grpSpPr>
            <a:xfrm>
              <a:off x="6100940" y="1451504"/>
              <a:ext cx="1174254" cy="677524"/>
              <a:chOff x="4932748" y="2008667"/>
              <a:chExt cx="2754356" cy="1476094"/>
            </a:xfrm>
          </p:grpSpPr>
          <p:pic>
            <p:nvPicPr>
              <p:cNvPr id="65" name="Picture 6" descr="Image result for kubernetes transparent logo">
                <a:extLst>
                  <a:ext uri="{FF2B5EF4-FFF2-40B4-BE49-F238E27FC236}">
                    <a16:creationId xmlns:a16="http://schemas.microsoft.com/office/drawing/2014/main" id="{73E5BC47-12A9-4FC3-AFBF-F123801BF0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748" y="2172387"/>
                <a:ext cx="1103625" cy="107051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8" descr="Image result for docker icon transparent">
                <a:extLst>
                  <a:ext uri="{FF2B5EF4-FFF2-40B4-BE49-F238E27FC236}">
                    <a16:creationId xmlns:a16="http://schemas.microsoft.com/office/drawing/2014/main" id="{4E2BC00C-6A36-4661-B642-8FA87A46D9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1672" y="2008667"/>
                <a:ext cx="1655432" cy="147609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7" name="Picture 11" descr="Image result for aws lambda transparent logo">
              <a:extLst>
                <a:ext uri="{FF2B5EF4-FFF2-40B4-BE49-F238E27FC236}">
                  <a16:creationId xmlns:a16="http://schemas.microsoft.com/office/drawing/2014/main" id="{FD05D726-18E8-4F1F-BDA9-055C1379C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1869" y="1293308"/>
              <a:ext cx="670238" cy="67023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17B7857D-3320-4451-B784-6F6037E93C57}"/>
                </a:ext>
              </a:extLst>
            </p:cNvPr>
            <p:cNvSpPr txBox="1">
              <a:spLocks/>
            </p:cNvSpPr>
            <p:nvPr/>
          </p:nvSpPr>
          <p:spPr>
            <a:xfrm>
              <a:off x="3058332" y="2169563"/>
              <a:ext cx="1440915" cy="2506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>
                  <a:solidFill>
                    <a:schemeClr val="bg1"/>
                  </a:solidFill>
                </a:rPr>
                <a:t>Bare-Metal Apps</a:t>
              </a: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D9C669C4-0C77-4D20-9684-F2211365CC27}"/>
                </a:ext>
              </a:extLst>
            </p:cNvPr>
            <p:cNvSpPr txBox="1">
              <a:spLocks/>
            </p:cNvSpPr>
            <p:nvPr/>
          </p:nvSpPr>
          <p:spPr>
            <a:xfrm>
              <a:off x="4459313" y="2150575"/>
              <a:ext cx="1440915" cy="2506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>
                  <a:solidFill>
                    <a:schemeClr val="bg1"/>
                  </a:solidFill>
                </a:rPr>
                <a:t>Virtualized Apps</a:t>
              </a: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E2973495-4950-4861-90D1-666CBEEC6698}"/>
                </a:ext>
              </a:extLst>
            </p:cNvPr>
            <p:cNvSpPr txBox="1">
              <a:spLocks/>
            </p:cNvSpPr>
            <p:nvPr/>
          </p:nvSpPr>
          <p:spPr>
            <a:xfrm>
              <a:off x="5908830" y="2106086"/>
              <a:ext cx="1736887" cy="25068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>
                  <a:solidFill>
                    <a:schemeClr val="bg1"/>
                  </a:solidFill>
                </a:rPr>
                <a:t>Containerized Apps</a:t>
              </a:r>
            </a:p>
          </p:txBody>
        </p:sp>
        <p:sp>
          <p:nvSpPr>
            <p:cNvPr id="61" name="Title 1">
              <a:extLst>
                <a:ext uri="{FF2B5EF4-FFF2-40B4-BE49-F238E27FC236}">
                  <a16:creationId xmlns:a16="http://schemas.microsoft.com/office/drawing/2014/main" id="{EA0E6C48-A6F2-4C6D-917B-8E3489A8924C}"/>
                </a:ext>
              </a:extLst>
            </p:cNvPr>
            <p:cNvSpPr txBox="1">
              <a:spLocks/>
            </p:cNvSpPr>
            <p:nvPr/>
          </p:nvSpPr>
          <p:spPr>
            <a:xfrm>
              <a:off x="7409872" y="1963546"/>
              <a:ext cx="1948836" cy="43771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>
                  <a:solidFill>
                    <a:schemeClr val="bg1"/>
                  </a:solidFill>
                </a:rPr>
                <a:t>Micro-services, 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</a:rPr>
                <a:t>server-less, APIs</a:t>
              </a:r>
            </a:p>
          </p:txBody>
        </p:sp>
        <p:pic>
          <p:nvPicPr>
            <p:cNvPr id="62" name="Picture 2" descr="Related image">
              <a:extLst>
                <a:ext uri="{FF2B5EF4-FFF2-40B4-BE49-F238E27FC236}">
                  <a16:creationId xmlns:a16="http://schemas.microsoft.com/office/drawing/2014/main" id="{BEAE23A9-567C-439F-9B89-06FFE9C65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248" y="1329467"/>
              <a:ext cx="1036459" cy="8008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Image result for database icon transparent">
              <a:extLst>
                <a:ext uri="{FF2B5EF4-FFF2-40B4-BE49-F238E27FC236}">
                  <a16:creationId xmlns:a16="http://schemas.microsoft.com/office/drawing/2014/main" id="{A86F71BF-4483-4720-91D2-C2532FEFD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600" y="1315101"/>
              <a:ext cx="696027" cy="6542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65E731BA-DC18-4D5B-849A-585E6F6BD204}"/>
                </a:ext>
              </a:extLst>
            </p:cNvPr>
            <p:cNvSpPr txBox="1">
              <a:spLocks/>
            </p:cNvSpPr>
            <p:nvPr/>
          </p:nvSpPr>
          <p:spPr>
            <a:xfrm>
              <a:off x="8875933" y="2012572"/>
              <a:ext cx="2975021" cy="43771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>
                  <a:solidFill>
                    <a:schemeClr val="bg1"/>
                  </a:solidFill>
                </a:rPr>
                <a:t>SQL, NoSQL, 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</a:rPr>
                <a:t>Time Series, IMDB databases</a:t>
              </a:r>
            </a:p>
          </p:txBody>
        </p:sp>
      </p:grp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07BDC02F-8584-41D6-9F38-FC72AE813BE3}"/>
              </a:ext>
            </a:extLst>
          </p:cNvPr>
          <p:cNvCxnSpPr>
            <a:cxnSpLocks/>
            <a:stCxn id="58" idx="2"/>
            <a:endCxn id="1026" idx="0"/>
          </p:cNvCxnSpPr>
          <p:nvPr/>
        </p:nvCxnSpPr>
        <p:spPr>
          <a:xfrm rot="16200000" flipH="1">
            <a:off x="4438469" y="2479026"/>
            <a:ext cx="812853" cy="1685894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508626-371D-400A-9B9A-2A937FD5465D}"/>
              </a:ext>
            </a:extLst>
          </p:cNvPr>
          <p:cNvCxnSpPr>
            <a:cxnSpLocks/>
          </p:cNvCxnSpPr>
          <p:nvPr/>
        </p:nvCxnSpPr>
        <p:spPr>
          <a:xfrm flipV="1">
            <a:off x="5402928" y="2905888"/>
            <a:ext cx="1" cy="395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BD87018-CC95-4EF6-8E2A-BF4AE8C3C0D4}"/>
              </a:ext>
            </a:extLst>
          </p:cNvPr>
          <p:cNvCxnSpPr>
            <a:cxnSpLocks/>
          </p:cNvCxnSpPr>
          <p:nvPr/>
        </p:nvCxnSpPr>
        <p:spPr>
          <a:xfrm flipV="1">
            <a:off x="7107742" y="2888726"/>
            <a:ext cx="1" cy="395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27EA590-9F50-4BA3-A0F0-9AE0579A0760}"/>
              </a:ext>
            </a:extLst>
          </p:cNvPr>
          <p:cNvCxnSpPr>
            <a:cxnSpLocks/>
          </p:cNvCxnSpPr>
          <p:nvPr/>
        </p:nvCxnSpPr>
        <p:spPr>
          <a:xfrm flipV="1">
            <a:off x="8462473" y="2885981"/>
            <a:ext cx="1" cy="395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3DBB088-83D7-4EE0-8B97-4666990FBB5F}"/>
              </a:ext>
            </a:extLst>
          </p:cNvPr>
          <p:cNvCxnSpPr>
            <a:cxnSpLocks/>
          </p:cNvCxnSpPr>
          <p:nvPr/>
        </p:nvCxnSpPr>
        <p:spPr>
          <a:xfrm flipV="1">
            <a:off x="10301273" y="2878048"/>
            <a:ext cx="1" cy="395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9EEDC56-28FF-47D6-B0CA-309A15EB6EE2}"/>
              </a:ext>
            </a:extLst>
          </p:cNvPr>
          <p:cNvCxnSpPr>
            <a:cxnSpLocks/>
          </p:cNvCxnSpPr>
          <p:nvPr/>
        </p:nvCxnSpPr>
        <p:spPr>
          <a:xfrm flipV="1">
            <a:off x="5687842" y="3282254"/>
            <a:ext cx="4613431" cy="30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6B83A3-C57F-4EDE-85B9-5DFEBEFA3F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0707" y="3560529"/>
            <a:ext cx="807557" cy="74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70A44E-9706-48D0-9DDD-9C10773B6B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2257" y="4372409"/>
            <a:ext cx="850998" cy="74719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64EBB2C-629A-4C0A-B81C-0F8FBE13D7A4}"/>
              </a:ext>
            </a:extLst>
          </p:cNvPr>
          <p:cNvSpPr txBox="1"/>
          <p:nvPr/>
        </p:nvSpPr>
        <p:spPr>
          <a:xfrm>
            <a:off x="8753203" y="4399920"/>
            <a:ext cx="1114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</a:rPr>
              <a:t>Avocado </a:t>
            </a:r>
          </a:p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</a:rPr>
              <a:t>Protect</a:t>
            </a:r>
          </a:p>
          <a:p>
            <a:endParaRPr lang="en-US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ectangular Callout 14">
            <a:extLst>
              <a:ext uri="{FF2B5EF4-FFF2-40B4-BE49-F238E27FC236}">
                <a16:creationId xmlns:a16="http://schemas.microsoft.com/office/drawing/2014/main" id="{78ECB7AB-51D7-4AEE-B345-B68832A38F47}"/>
              </a:ext>
            </a:extLst>
          </p:cNvPr>
          <p:cNvSpPr/>
          <p:nvPr/>
        </p:nvSpPr>
        <p:spPr>
          <a:xfrm>
            <a:off x="524362" y="4055843"/>
            <a:ext cx="3061567" cy="1778526"/>
          </a:xfrm>
          <a:prstGeom prst="wedgeRectCallout">
            <a:avLst>
              <a:gd name="adj1" fmla="val 71901"/>
              <a:gd name="adj2" fmla="val 24705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Avocado Security Orchestrator</a:t>
            </a: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Finest App Control</a:t>
            </a: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Application discovery, Deep visibility</a:t>
            </a:r>
          </a:p>
          <a:p>
            <a:pPr marL="342900" indent="-342900">
              <a:buFontTx/>
              <a:buAutoNum type="arabicPeriod"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Pico Segment  and configuration management</a:t>
            </a:r>
          </a:p>
          <a:p>
            <a:pPr marL="342900" indent="-342900">
              <a:buFontTx/>
              <a:buAutoNum type="arabicPeriod"/>
            </a:pPr>
            <a:r>
              <a:rPr lang="en-US" sz="1600" err="1">
                <a:solidFill>
                  <a:schemeClr val="bg1"/>
                </a:solidFill>
                <a:latin typeface="Calibri" panose="020F0502020204030204" pitchFamily="34" charset="0"/>
              </a:rPr>
              <a:t>SoC</a:t>
            </a: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 Interface</a:t>
            </a:r>
          </a:p>
          <a:p>
            <a:pPr marL="342900" indent="-342900">
              <a:buAutoNum type="arabicPeriod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tangular Callout 26">
            <a:extLst>
              <a:ext uri="{FF2B5EF4-FFF2-40B4-BE49-F238E27FC236}">
                <a16:creationId xmlns:a16="http://schemas.microsoft.com/office/drawing/2014/main" id="{301450B9-C40D-442A-84F1-4DCE23E42A04}"/>
              </a:ext>
            </a:extLst>
          </p:cNvPr>
          <p:cNvSpPr/>
          <p:nvPr/>
        </p:nvSpPr>
        <p:spPr>
          <a:xfrm>
            <a:off x="577491" y="1568050"/>
            <a:ext cx="2448415" cy="1808852"/>
          </a:xfrm>
          <a:prstGeom prst="wedgeRectCallout">
            <a:avLst>
              <a:gd name="adj1" fmla="val 64191"/>
              <a:gd name="adj2" fmla="val -22727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Avocado Security Plugin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App centric security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Pico-segmentation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Compliance monitor, enforcement.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Statistics collection.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CI/CD</a:t>
            </a:r>
          </a:p>
        </p:txBody>
      </p:sp>
      <p:pic>
        <p:nvPicPr>
          <p:cNvPr id="1026" name="Picture 2" descr="Image result for any cloud or on prem">
            <a:extLst>
              <a:ext uri="{FF2B5EF4-FFF2-40B4-BE49-F238E27FC236}">
                <a16:creationId xmlns:a16="http://schemas.microsoft.com/office/drawing/2014/main" id="{31078939-7ADA-4FB6-86B4-D21CDAB5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17" y="3728400"/>
            <a:ext cx="3117650" cy="121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Elbow Connector 12">
            <a:extLst>
              <a:ext uri="{FF2B5EF4-FFF2-40B4-BE49-F238E27FC236}">
                <a16:creationId xmlns:a16="http://schemas.microsoft.com/office/drawing/2014/main" id="{7C44D812-D873-4D09-AE46-91F15EF7337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30869" y="4458382"/>
            <a:ext cx="1430217" cy="3592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04E134F-CF96-47F4-BC91-B4A5D57D30D2}"/>
              </a:ext>
            </a:extLst>
          </p:cNvPr>
          <p:cNvCxnSpPr>
            <a:cxnSpLocks/>
          </p:cNvCxnSpPr>
          <p:nvPr/>
        </p:nvCxnSpPr>
        <p:spPr>
          <a:xfrm>
            <a:off x="7486439" y="4579816"/>
            <a:ext cx="319075" cy="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icture containing laptop, computer&#10;&#10;Description automatically generated">
            <a:extLst>
              <a:ext uri="{FF2B5EF4-FFF2-40B4-BE49-F238E27FC236}">
                <a16:creationId xmlns:a16="http://schemas.microsoft.com/office/drawing/2014/main" id="{F3E10D1D-A59D-460A-BE56-A7F92187EA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762" y="6362084"/>
            <a:ext cx="1976372" cy="424299"/>
          </a:xfrm>
          <a:prstGeom prst="rect">
            <a:avLst/>
          </a:prstGeom>
        </p:spPr>
      </p:pic>
      <p:sp>
        <p:nvSpPr>
          <p:cNvPr id="47" name="Date Placeholder 2">
            <a:extLst>
              <a:ext uri="{FF2B5EF4-FFF2-40B4-BE49-F238E27FC236}">
                <a16:creationId xmlns:a16="http://schemas.microsoft.com/office/drawing/2014/main" id="{AA46B502-8A20-49DE-A56B-CB1F9B24D507}"/>
              </a:ext>
            </a:extLst>
          </p:cNvPr>
          <p:cNvSpPr txBox="1">
            <a:spLocks/>
          </p:cNvSpPr>
          <p:nvPr/>
        </p:nvSpPr>
        <p:spPr>
          <a:xfrm>
            <a:off x="9963222" y="636375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46A1A0F-B1B9-4F49-ADCA-BADA19E3833E}" type="datetime1">
              <a:rPr lang="en-US" b="1" smtClean="0">
                <a:solidFill>
                  <a:schemeClr val="bg1"/>
                </a:solidFill>
              </a:rPr>
              <a:pPr algn="r">
                <a:defRPr/>
              </a:pPr>
              <a:t>10/31/2020</a:t>
            </a:fld>
            <a:endParaRPr lang="en-US" sz="900" b="1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0086F187-3B4E-4BCA-B554-75960CD93F54}"/>
              </a:ext>
            </a:extLst>
          </p:cNvPr>
          <p:cNvSpPr txBox="1">
            <a:spLocks/>
          </p:cNvSpPr>
          <p:nvPr/>
        </p:nvSpPr>
        <p:spPr>
          <a:xfrm>
            <a:off x="3443428" y="6381398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Confidential &amp; Copyright © 2020 Avocado Systems Inc.  All rights reserved.</a:t>
            </a:r>
            <a:endParaRPr lang="en-US" sz="900" b="1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D1EC285E-A00B-4E48-821D-1C5A1C5CC2FF}"/>
              </a:ext>
            </a:extLst>
          </p:cNvPr>
          <p:cNvSpPr txBox="1">
            <a:spLocks/>
          </p:cNvSpPr>
          <p:nvPr/>
        </p:nvSpPr>
        <p:spPr>
          <a:xfrm>
            <a:off x="11261765" y="636208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92FADB7-6BBC-4871-A0E5-E3949B97B239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sz="900" b="1">
              <a:solidFill>
                <a:schemeClr val="bg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71424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8060EAF-C6F3-4241-8276-099824391B3F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10CBD9-1709-495B-8215-546113821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CD2BFB-013C-485C-965C-FD1B5D841A79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188" y="48304"/>
            <a:ext cx="10487490" cy="6477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Tier Application Security Under Single Control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72314" y="1868255"/>
            <a:ext cx="5681978" cy="2497455"/>
            <a:chOff x="0" y="0"/>
            <a:chExt cx="7562850" cy="3657600"/>
          </a:xfrm>
        </p:grpSpPr>
        <p:sp>
          <p:nvSpPr>
            <p:cNvPr id="7" name="Rectangle 6"/>
            <p:cNvSpPr/>
            <p:nvPr/>
          </p:nvSpPr>
          <p:spPr>
            <a:xfrm>
              <a:off x="0" y="431155"/>
              <a:ext cx="2057401" cy="2814467"/>
            </a:xfrm>
            <a:prstGeom prst="rect">
              <a:avLst/>
            </a:prstGeom>
            <a:solidFill>
              <a:schemeClr val="bg1"/>
            </a:solidFill>
            <a:ln w="571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solidFill>
                    <a:schemeClr val="bg1"/>
                  </a:solidFill>
                  <a:effectLst/>
                  <a:latin typeface="Calibri"/>
                  <a:ea typeface="Calibri"/>
                  <a:cs typeface="Times New Roman"/>
                </a:rPr>
                <a:t>Web-Tier</a:t>
              </a:r>
              <a:endParaRPr lang="en-US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8" name="Picture 7" descr="Related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" y="496331"/>
              <a:ext cx="1938975" cy="96948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Image result for nginx logo transparen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30" y="1653301"/>
              <a:ext cx="1758238" cy="3709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Image result for microsoft IIS logo transparen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4" y="2122512"/>
              <a:ext cx="2016231" cy="107532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2468879" y="9566"/>
              <a:ext cx="0" cy="3648034"/>
            </a:xfrm>
            <a:prstGeom prst="line">
              <a:avLst/>
            </a:prstGeom>
            <a:noFill/>
            <a:ln w="12700" cap="rnd" cmpd="sng" algn="ctr">
              <a:solidFill>
                <a:schemeClr val="bg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2" name="Rectangle 11"/>
            <p:cNvSpPr/>
            <p:nvPr/>
          </p:nvSpPr>
          <p:spPr>
            <a:xfrm>
              <a:off x="2872740" y="431561"/>
              <a:ext cx="2057400" cy="2814467"/>
            </a:xfrm>
            <a:prstGeom prst="rect">
              <a:avLst/>
            </a:prstGeom>
            <a:solidFill>
              <a:schemeClr val="bg1"/>
            </a:solidFill>
            <a:ln w="571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>
                  <a:effectLst/>
                  <a:latin typeface="Calibri"/>
                  <a:ea typeface="Times New Roman"/>
                  <a:cs typeface="Times New Roman"/>
                </a:rPr>
                <a:t>Applications in App-Tier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238750" y="0"/>
              <a:ext cx="22860" cy="3657600"/>
            </a:xfrm>
            <a:prstGeom prst="line">
              <a:avLst/>
            </a:prstGeom>
            <a:noFill/>
            <a:ln w="12700" cap="rnd" cmpd="sng" algn="ctr">
              <a:solidFill>
                <a:schemeClr val="bg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4" name="Rectangle 13"/>
            <p:cNvSpPr/>
            <p:nvPr/>
          </p:nvSpPr>
          <p:spPr>
            <a:xfrm>
              <a:off x="5505450" y="439743"/>
              <a:ext cx="2057400" cy="2814467"/>
            </a:xfrm>
            <a:prstGeom prst="rect">
              <a:avLst/>
            </a:prstGeom>
            <a:solidFill>
              <a:schemeClr val="bg1"/>
            </a:solidFill>
            <a:ln w="571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>
                  <a:effectLst/>
                  <a:latin typeface="Calibri"/>
                  <a:ea typeface="Times New Roman"/>
                  <a:cs typeface="Times New Roman"/>
                </a:rPr>
                <a:t>Applications in DB-Tier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72314" y="4652151"/>
            <a:ext cx="5664803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Avocado Security Platform</a:t>
            </a:r>
            <a:endParaRPr lang="en-US" sz="12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7FAF68A1-9FCF-4624-A2DF-02E34149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346151"/>
            <a:ext cx="911939" cy="365125"/>
          </a:xfrm>
        </p:spPr>
        <p:txBody>
          <a:bodyPr/>
          <a:lstStyle/>
          <a:p>
            <a:fld id="{2275FCBB-D903-46F1-889E-09FBCEA6168E}" type="datetime1">
              <a:rPr lang="en-US" smtClean="0">
                <a:solidFill>
                  <a:schemeClr val="bg1"/>
                </a:solidFill>
              </a:rPr>
              <a:t>10/31/2020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5C34F4A-1436-4BFC-82D7-57CB7A27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25" y="6310612"/>
            <a:ext cx="6297612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Avocado Systems Inc. 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0003C9F-3F03-4C25-B110-2360D8C2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346151"/>
            <a:ext cx="683339" cy="365125"/>
          </a:xfrm>
        </p:spPr>
        <p:txBody>
          <a:bodyPr/>
          <a:lstStyle/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FD43A1-3147-4AC0-9154-FEE507DC233A}"/>
              </a:ext>
            </a:extLst>
          </p:cNvPr>
          <p:cNvSpPr txBox="1"/>
          <p:nvPr/>
        </p:nvSpPr>
        <p:spPr>
          <a:xfrm>
            <a:off x="1779934" y="890913"/>
            <a:ext cx="749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Dynamic Zero Trust Controls between application tiers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8C413-6C36-42F3-B163-83CC9A4F4D19}"/>
              </a:ext>
            </a:extLst>
          </p:cNvPr>
          <p:cNvSpPr txBox="1"/>
          <p:nvPr/>
        </p:nvSpPr>
        <p:spPr>
          <a:xfrm>
            <a:off x="2779994" y="1690121"/>
            <a:ext cx="117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Web Tier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466B5-3FBB-44C2-B3CE-F8246231494F}"/>
              </a:ext>
            </a:extLst>
          </p:cNvPr>
          <p:cNvSpPr txBox="1"/>
          <p:nvPr/>
        </p:nvSpPr>
        <p:spPr>
          <a:xfrm>
            <a:off x="6948556" y="1690121"/>
            <a:ext cx="117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DB Tier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2D5000-83C7-4D4A-8689-147011EECC6C}"/>
              </a:ext>
            </a:extLst>
          </p:cNvPr>
          <p:cNvSpPr txBox="1"/>
          <p:nvPr/>
        </p:nvSpPr>
        <p:spPr>
          <a:xfrm>
            <a:off x="4941646" y="1690121"/>
            <a:ext cx="117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 Tier</a:t>
            </a:r>
          </a:p>
        </p:txBody>
      </p:sp>
    </p:spTree>
    <p:extLst>
      <p:ext uri="{BB962C8B-B14F-4D97-AF65-F5344CB8AC3E}">
        <p14:creationId xmlns:p14="http://schemas.microsoft.com/office/powerpoint/2010/main" val="77088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Placeholder 12">
            <a:extLst>
              <a:ext uri="{FF2B5EF4-FFF2-40B4-BE49-F238E27FC236}">
                <a16:creationId xmlns:a16="http://schemas.microsoft.com/office/drawing/2014/main" id="{B9CA3094-713F-4CF5-B273-86A394AF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38361"/>
          <a:stretch/>
        </p:blipFill>
        <p:spPr>
          <a:xfrm>
            <a:off x="0" y="0"/>
            <a:ext cx="12192000" cy="2660496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0A24511-36CE-4DA0-B8C7-7D61639C00C1}"/>
              </a:ext>
            </a:extLst>
          </p:cNvPr>
          <p:cNvSpPr/>
          <p:nvPr/>
        </p:nvSpPr>
        <p:spPr>
          <a:xfrm>
            <a:off x="0" y="0"/>
            <a:ext cx="12192000" cy="261718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0D38F3-E30D-45DD-81AC-0958780EA024}"/>
              </a:ext>
            </a:extLst>
          </p:cNvPr>
          <p:cNvSpPr/>
          <p:nvPr/>
        </p:nvSpPr>
        <p:spPr>
          <a:xfrm>
            <a:off x="84147" y="550242"/>
            <a:ext cx="12145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Avocado’s Patented Application Security Platform combines: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App-Native</a:t>
            </a:r>
            <a:r>
              <a:rPr lang="en-US" sz="2400" b="1">
                <a:solidFill>
                  <a:prstClr val="white"/>
                </a:solidFill>
                <a:latin typeface="Work Sans"/>
              </a:rPr>
              <a:t> |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Zero-Trust+ | Pico-Segmentation | Runtime Protection |AI/ML Neuron Functions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deep within applications at any scale</a:t>
            </a:r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7D4D3A57-1AC1-4074-8A65-8955465131A2}"/>
              </a:ext>
            </a:extLst>
          </p:cNvPr>
          <p:cNvSpPr/>
          <p:nvPr/>
        </p:nvSpPr>
        <p:spPr>
          <a:xfrm>
            <a:off x="0" y="1371124"/>
            <a:ext cx="12192000" cy="2578744"/>
          </a:xfrm>
          <a:custGeom>
            <a:avLst/>
            <a:gdLst>
              <a:gd name="connsiteX0" fmla="*/ 12192000 w 12192000"/>
              <a:gd name="connsiteY0" fmla="*/ 939800 h 3149600"/>
              <a:gd name="connsiteX1" fmla="*/ 12192000 w 12192000"/>
              <a:gd name="connsiteY1" fmla="*/ 2209800 h 3149600"/>
              <a:gd name="connsiteX2" fmla="*/ 9886950 w 12192000"/>
              <a:gd name="connsiteY2" fmla="*/ 2222500 h 3149600"/>
              <a:gd name="connsiteX3" fmla="*/ 0 w 12192000"/>
              <a:gd name="connsiteY3" fmla="*/ 3149600 h 3149600"/>
              <a:gd name="connsiteX4" fmla="*/ 0 w 12192000"/>
              <a:gd name="connsiteY4" fmla="*/ 0 h 3149600"/>
              <a:gd name="connsiteX5" fmla="*/ 9886950 w 12192000"/>
              <a:gd name="connsiteY5" fmla="*/ 927100 h 3149600"/>
              <a:gd name="connsiteX6" fmla="*/ 12192000 w 12192000"/>
              <a:gd name="connsiteY6" fmla="*/ 9398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149600">
                <a:moveTo>
                  <a:pt x="12192000" y="939800"/>
                </a:moveTo>
                <a:lnTo>
                  <a:pt x="12192000" y="2209800"/>
                </a:lnTo>
                <a:cubicBezTo>
                  <a:pt x="10623550" y="2209800"/>
                  <a:pt x="10674477" y="2222500"/>
                  <a:pt x="9886950" y="2222500"/>
                </a:cubicBezTo>
                <a:cubicBezTo>
                  <a:pt x="5861241" y="2222500"/>
                  <a:pt x="2280920" y="2033080"/>
                  <a:pt x="0" y="3149600"/>
                </a:cubicBezTo>
                <a:lnTo>
                  <a:pt x="0" y="0"/>
                </a:lnTo>
                <a:cubicBezTo>
                  <a:pt x="2280920" y="1116521"/>
                  <a:pt x="5861241" y="927100"/>
                  <a:pt x="9886950" y="927100"/>
                </a:cubicBezTo>
                <a:cubicBezTo>
                  <a:pt x="10674477" y="927100"/>
                  <a:pt x="10623550" y="939800"/>
                  <a:pt x="12192000" y="939800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D9464E5-747A-4490-8088-C127F89408C7}"/>
              </a:ext>
            </a:extLst>
          </p:cNvPr>
          <p:cNvSpPr/>
          <p:nvPr/>
        </p:nvSpPr>
        <p:spPr>
          <a:xfrm rot="5400000">
            <a:off x="8248167" y="2541148"/>
            <a:ext cx="945035" cy="28684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CB995056-387B-439A-B9C7-A188DEC3EEAD}"/>
              </a:ext>
            </a:extLst>
          </p:cNvPr>
          <p:cNvSpPr/>
          <p:nvPr/>
        </p:nvSpPr>
        <p:spPr>
          <a:xfrm rot="5400000">
            <a:off x="2670242" y="2541148"/>
            <a:ext cx="945035" cy="28684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1D5971F-9A25-46FE-B34D-E2D5CF6EBEB7}"/>
              </a:ext>
            </a:extLst>
          </p:cNvPr>
          <p:cNvSpPr/>
          <p:nvPr/>
        </p:nvSpPr>
        <p:spPr>
          <a:xfrm>
            <a:off x="-25439" y="3127674"/>
            <a:ext cx="12213353" cy="38066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186A25E0-852B-4779-A6DD-B226B09E2E3C}"/>
              </a:ext>
            </a:extLst>
          </p:cNvPr>
          <p:cNvSpPr/>
          <p:nvPr/>
        </p:nvSpPr>
        <p:spPr>
          <a:xfrm rot="5400000">
            <a:off x="5465297" y="2541148"/>
            <a:ext cx="945035" cy="28684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6D55640-116A-477F-B030-4EE925087AC8}"/>
              </a:ext>
            </a:extLst>
          </p:cNvPr>
          <p:cNvSpPr txBox="1"/>
          <p:nvPr/>
        </p:nvSpPr>
        <p:spPr>
          <a:xfrm>
            <a:off x="643143" y="2225505"/>
            <a:ext cx="407503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Avocado </a:t>
            </a:r>
            <a:r>
              <a:rPr lang="en-US" sz="2000" b="1" dirty="0">
                <a:solidFill>
                  <a:srgbClr val="FFFFFF"/>
                </a:solidFill>
                <a:latin typeface="Work Sans"/>
              </a:rPr>
              <a:t>Reveal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Work Sans"/>
              </a:rPr>
              <a:t>DevSecOps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0DD9C91-C5F5-4268-9438-348DA640679D}"/>
              </a:ext>
            </a:extLst>
          </p:cNvPr>
          <p:cNvCxnSpPr>
            <a:cxnSpLocks/>
          </p:cNvCxnSpPr>
          <p:nvPr/>
        </p:nvCxnSpPr>
        <p:spPr>
          <a:xfrm>
            <a:off x="7934401" y="3413076"/>
            <a:ext cx="0" cy="173454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545376B-6DB8-4AF2-9326-5500223CDF6A}"/>
              </a:ext>
            </a:extLst>
          </p:cNvPr>
          <p:cNvCxnSpPr>
            <a:cxnSpLocks/>
          </p:cNvCxnSpPr>
          <p:nvPr/>
        </p:nvCxnSpPr>
        <p:spPr>
          <a:xfrm>
            <a:off x="3750002" y="3515458"/>
            <a:ext cx="0" cy="154968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597B4C8D-D5DB-4D9C-B877-8F4FD1FE5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" y="239576"/>
            <a:ext cx="1172326" cy="253324"/>
          </a:xfrm>
          <a:prstGeom prst="rect">
            <a:avLst/>
          </a:prstGeom>
        </p:spPr>
      </p:pic>
      <p:sp>
        <p:nvSpPr>
          <p:cNvPr id="85" name="Slide Number Placeholder 5">
            <a:extLst>
              <a:ext uri="{FF2B5EF4-FFF2-40B4-BE49-F238E27FC236}">
                <a16:creationId xmlns:a16="http://schemas.microsoft.com/office/drawing/2014/main" id="{2DDE5844-E78B-4ABA-B3A2-803345C96AE1}"/>
              </a:ext>
            </a:extLst>
          </p:cNvPr>
          <p:cNvSpPr txBox="1">
            <a:spLocks/>
          </p:cNvSpPr>
          <p:nvPr/>
        </p:nvSpPr>
        <p:spPr>
          <a:xfrm>
            <a:off x="92537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ADE66-7026-4B6E-AAE0-8969B9590D1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86" name="Date Placeholder 3">
            <a:extLst>
              <a:ext uri="{FF2B5EF4-FFF2-40B4-BE49-F238E27FC236}">
                <a16:creationId xmlns:a16="http://schemas.microsoft.com/office/drawing/2014/main" id="{C0F0B8E4-F2F0-4EC7-8FDA-E13ADDA0CDA7}"/>
              </a:ext>
            </a:extLst>
          </p:cNvPr>
          <p:cNvSpPr txBox="1">
            <a:spLocks/>
          </p:cNvSpPr>
          <p:nvPr/>
        </p:nvSpPr>
        <p:spPr>
          <a:xfrm>
            <a:off x="9253740" y="173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14D38-63E5-4AE7-907F-0A58B1B819A6}" type="datetimeFigureOut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10/31/2020</a:t>
            </a:fld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67C92AA-1078-4035-BC9A-A1269F10A532}"/>
              </a:ext>
            </a:extLst>
          </p:cNvPr>
          <p:cNvSpPr/>
          <p:nvPr/>
        </p:nvSpPr>
        <p:spPr>
          <a:xfrm>
            <a:off x="5178121" y="290929"/>
            <a:ext cx="18357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©2020 Avocado Systems Inc.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FC3277E-BF5D-4798-AC39-C8DEB84710F8}"/>
              </a:ext>
            </a:extLst>
          </p:cNvPr>
          <p:cNvGrpSpPr/>
          <p:nvPr/>
        </p:nvGrpSpPr>
        <p:grpSpPr>
          <a:xfrm>
            <a:off x="607150" y="3293538"/>
            <a:ext cx="2566180" cy="461665"/>
            <a:chOff x="523460" y="4001408"/>
            <a:chExt cx="2295315" cy="46166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D50F68B-1C56-450F-B76A-8E952E3B3741}"/>
                </a:ext>
              </a:extLst>
            </p:cNvPr>
            <p:cNvSpPr/>
            <p:nvPr/>
          </p:nvSpPr>
          <p:spPr>
            <a:xfrm>
              <a:off x="523460" y="4001408"/>
              <a:ext cx="22953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Application Threat Dependency, Visibility and Deep Attributes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52954E7-0D86-4384-BC3D-CB9340EB199A}"/>
                </a:ext>
              </a:extLst>
            </p:cNvPr>
            <p:cNvGrpSpPr/>
            <p:nvPr/>
          </p:nvGrpSpPr>
          <p:grpSpPr>
            <a:xfrm>
              <a:off x="619493" y="4063048"/>
              <a:ext cx="202804" cy="200839"/>
              <a:chOff x="5856962" y="3746978"/>
              <a:chExt cx="202804" cy="200839"/>
            </a:xfrm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D58E57D8-82C5-4BB9-B1FB-40DB16FE5AC9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ED1A16FB-0CF9-4964-9263-43B483FF19EF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021A04D-F3A9-4BD0-A809-D4D35526BBD8}"/>
              </a:ext>
            </a:extLst>
          </p:cNvPr>
          <p:cNvGrpSpPr/>
          <p:nvPr/>
        </p:nvGrpSpPr>
        <p:grpSpPr>
          <a:xfrm>
            <a:off x="592151" y="4701959"/>
            <a:ext cx="2623560" cy="461665"/>
            <a:chOff x="3457677" y="4171898"/>
            <a:chExt cx="2623560" cy="461665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52DA57B-8867-4949-807D-E0A7DFDDE5F0}"/>
                </a:ext>
              </a:extLst>
            </p:cNvPr>
            <p:cNvSpPr/>
            <p:nvPr/>
          </p:nvSpPr>
          <p:spPr>
            <a:xfrm>
              <a:off x="3457677" y="4171898"/>
              <a:ext cx="26235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At-Breach and Post-breach application forensics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C3A1847-7391-4193-9450-CA59025C5D7D}"/>
                </a:ext>
              </a:extLst>
            </p:cNvPr>
            <p:cNvGrpSpPr/>
            <p:nvPr/>
          </p:nvGrpSpPr>
          <p:grpSpPr>
            <a:xfrm>
              <a:off x="3553711" y="4233538"/>
              <a:ext cx="202804" cy="200839"/>
              <a:chOff x="5856962" y="3746978"/>
              <a:chExt cx="202804" cy="200839"/>
            </a:xfrm>
          </p:grpSpPr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0FDF3CB5-B872-49C3-B6E3-3AC937B07A6F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07D5CADB-4949-46AF-AA12-19680061DFEB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048AB0E-12DA-4E15-BEA4-586AA13141FF}"/>
              </a:ext>
            </a:extLst>
          </p:cNvPr>
          <p:cNvGrpSpPr/>
          <p:nvPr/>
        </p:nvGrpSpPr>
        <p:grpSpPr>
          <a:xfrm>
            <a:off x="4391585" y="3262620"/>
            <a:ext cx="3095169" cy="646331"/>
            <a:chOff x="3457677" y="4171898"/>
            <a:chExt cx="2623560" cy="646331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6AD6B353-AE41-49E3-BF17-73759D0012C4}"/>
                </a:ext>
              </a:extLst>
            </p:cNvPr>
            <p:cNvSpPr/>
            <p:nvPr/>
          </p:nvSpPr>
          <p:spPr>
            <a:xfrm>
              <a:off x="3457677" y="4171898"/>
              <a:ext cx="26235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Sanctioning &amp; Fingerprinting of deep application attributes, communications &amp; payloads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E08836DD-6D6A-47E8-B72E-BC7DEC476C6C}"/>
                </a:ext>
              </a:extLst>
            </p:cNvPr>
            <p:cNvGrpSpPr/>
            <p:nvPr/>
          </p:nvGrpSpPr>
          <p:grpSpPr>
            <a:xfrm>
              <a:off x="3553711" y="4233538"/>
              <a:ext cx="202804" cy="200839"/>
              <a:chOff x="5856962" y="3746978"/>
              <a:chExt cx="202804" cy="200839"/>
            </a:xfrm>
          </p:grpSpPr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93C1919A-5383-4FE0-B868-A6BFEE55D5BC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134" name="Isosceles Triangle 133">
                <a:extLst>
                  <a:ext uri="{FF2B5EF4-FFF2-40B4-BE49-F238E27FC236}">
                    <a16:creationId xmlns:a16="http://schemas.microsoft.com/office/drawing/2014/main" id="{F004CF44-D2B1-4AE8-9142-75F764D9CA70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EB51DD-18AB-49E3-A2F2-3308AEB8450E}"/>
              </a:ext>
            </a:extLst>
          </p:cNvPr>
          <p:cNvGrpSpPr/>
          <p:nvPr/>
        </p:nvGrpSpPr>
        <p:grpSpPr>
          <a:xfrm>
            <a:off x="596114" y="3970689"/>
            <a:ext cx="2623560" cy="461665"/>
            <a:chOff x="3457677" y="4171898"/>
            <a:chExt cx="2623560" cy="46166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68BD790-4176-4890-942F-70BF24093680}"/>
                </a:ext>
              </a:extLst>
            </p:cNvPr>
            <p:cNvSpPr/>
            <p:nvPr/>
          </p:nvSpPr>
          <p:spPr>
            <a:xfrm>
              <a:off x="3457677" y="4171898"/>
              <a:ext cx="26235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Automated Threat Modeling with industry leading threat engines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975D1377-6D27-4DB6-B83F-88D15900E788}"/>
                </a:ext>
              </a:extLst>
            </p:cNvPr>
            <p:cNvGrpSpPr/>
            <p:nvPr/>
          </p:nvGrpSpPr>
          <p:grpSpPr>
            <a:xfrm>
              <a:off x="3553711" y="4233538"/>
              <a:ext cx="202804" cy="200839"/>
              <a:chOff x="5856962" y="3746978"/>
              <a:chExt cx="202804" cy="200839"/>
            </a:xfrm>
          </p:grpSpPr>
          <p:sp>
            <p:nvSpPr>
              <p:cNvPr id="138" name="Isosceles Triangle 137">
                <a:extLst>
                  <a:ext uri="{FF2B5EF4-FFF2-40B4-BE49-F238E27FC236}">
                    <a16:creationId xmlns:a16="http://schemas.microsoft.com/office/drawing/2014/main" id="{B5B0052A-495A-4778-9DD3-DB05268E1011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144" name="Isosceles Triangle 143">
                <a:extLst>
                  <a:ext uri="{FF2B5EF4-FFF2-40B4-BE49-F238E27FC236}">
                    <a16:creationId xmlns:a16="http://schemas.microsoft.com/office/drawing/2014/main" id="{FCFCD17E-3460-4641-826C-2ABA86E17D92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4E71823-FC6A-4364-B98B-FC0C0C648615}"/>
              </a:ext>
            </a:extLst>
          </p:cNvPr>
          <p:cNvGrpSpPr/>
          <p:nvPr/>
        </p:nvGrpSpPr>
        <p:grpSpPr>
          <a:xfrm>
            <a:off x="4414126" y="4680301"/>
            <a:ext cx="2963574" cy="461665"/>
            <a:chOff x="3457677" y="4171898"/>
            <a:chExt cx="2623560" cy="4616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7E762BA-98FE-4561-B338-0D4F47523135}"/>
                </a:ext>
              </a:extLst>
            </p:cNvPr>
            <p:cNvSpPr/>
            <p:nvPr/>
          </p:nvSpPr>
          <p:spPr>
            <a:xfrm>
              <a:off x="3457677" y="4171898"/>
              <a:ext cx="26235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Patented self-learning Neuron Function based threat detection and protection </a:t>
              </a: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0B0C8707-13BE-451C-AD35-3F65AB34D16F}"/>
                </a:ext>
              </a:extLst>
            </p:cNvPr>
            <p:cNvGrpSpPr/>
            <p:nvPr/>
          </p:nvGrpSpPr>
          <p:grpSpPr>
            <a:xfrm>
              <a:off x="3553711" y="4233538"/>
              <a:ext cx="202804" cy="200839"/>
              <a:chOff x="5856962" y="3746978"/>
              <a:chExt cx="202804" cy="200839"/>
            </a:xfrm>
          </p:grpSpPr>
          <p:sp>
            <p:nvSpPr>
              <p:cNvPr id="148" name="Isosceles Triangle 147">
                <a:extLst>
                  <a:ext uri="{FF2B5EF4-FFF2-40B4-BE49-F238E27FC236}">
                    <a16:creationId xmlns:a16="http://schemas.microsoft.com/office/drawing/2014/main" id="{FB7E0750-F0D6-4783-A1AB-9E72DEDB6F0D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149" name="Isosceles Triangle 148">
                <a:extLst>
                  <a:ext uri="{FF2B5EF4-FFF2-40B4-BE49-F238E27FC236}">
                    <a16:creationId xmlns:a16="http://schemas.microsoft.com/office/drawing/2014/main" id="{C2256720-C188-4006-A900-AE5046A9FD36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18C6F23-046C-47EF-BA37-E8B3DA502FD4}"/>
              </a:ext>
            </a:extLst>
          </p:cNvPr>
          <p:cNvGrpSpPr/>
          <p:nvPr/>
        </p:nvGrpSpPr>
        <p:grpSpPr>
          <a:xfrm>
            <a:off x="4418088" y="3988787"/>
            <a:ext cx="2959609" cy="461665"/>
            <a:chOff x="3457677" y="4171898"/>
            <a:chExt cx="2623560" cy="461665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09AD1FA-7C18-46B1-9112-8692FFF8FB48}"/>
                </a:ext>
              </a:extLst>
            </p:cNvPr>
            <p:cNvSpPr/>
            <p:nvPr/>
          </p:nvSpPr>
          <p:spPr>
            <a:xfrm>
              <a:off x="3457677" y="4171898"/>
              <a:ext cx="26235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Patented, Pico Segmentation based, Zero Trust Protection at Runtime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0A2D084-2226-473A-A224-E08A71571E6E}"/>
                </a:ext>
              </a:extLst>
            </p:cNvPr>
            <p:cNvGrpSpPr/>
            <p:nvPr/>
          </p:nvGrpSpPr>
          <p:grpSpPr>
            <a:xfrm>
              <a:off x="3553711" y="4233538"/>
              <a:ext cx="202804" cy="200839"/>
              <a:chOff x="5856962" y="3746978"/>
              <a:chExt cx="202804" cy="200839"/>
            </a:xfrm>
          </p:grpSpPr>
          <p:sp>
            <p:nvSpPr>
              <p:cNvPr id="153" name="Isosceles Triangle 152">
                <a:extLst>
                  <a:ext uri="{FF2B5EF4-FFF2-40B4-BE49-F238E27FC236}">
                    <a16:creationId xmlns:a16="http://schemas.microsoft.com/office/drawing/2014/main" id="{7DD6702D-9F73-49FD-AC2F-7BB20B8BA085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154" name="Isosceles Triangle 153">
                <a:extLst>
                  <a:ext uri="{FF2B5EF4-FFF2-40B4-BE49-F238E27FC236}">
                    <a16:creationId xmlns:a16="http://schemas.microsoft.com/office/drawing/2014/main" id="{4F660596-5096-4676-AF7F-69FD19982D76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469BD0C-B710-41C3-80D8-38E34C9CC1F2}"/>
              </a:ext>
            </a:extLst>
          </p:cNvPr>
          <p:cNvGrpSpPr/>
          <p:nvPr/>
        </p:nvGrpSpPr>
        <p:grpSpPr>
          <a:xfrm>
            <a:off x="8454977" y="3264355"/>
            <a:ext cx="3423353" cy="461665"/>
            <a:chOff x="3457677" y="4171898"/>
            <a:chExt cx="3002262" cy="461665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DAF6BEE-F00B-4FBF-BBAC-0FA932FA3C81}"/>
                </a:ext>
              </a:extLst>
            </p:cNvPr>
            <p:cNvSpPr/>
            <p:nvPr/>
          </p:nvSpPr>
          <p:spPr>
            <a:xfrm>
              <a:off x="3457677" y="4171898"/>
              <a:ext cx="30022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Automated software defined controls compliance of legacy and current generation applications</a:t>
              </a: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CC1ED33B-FA59-4F41-9793-F304592490DA}"/>
                </a:ext>
              </a:extLst>
            </p:cNvPr>
            <p:cNvGrpSpPr/>
            <p:nvPr/>
          </p:nvGrpSpPr>
          <p:grpSpPr>
            <a:xfrm>
              <a:off x="3553711" y="4233538"/>
              <a:ext cx="202804" cy="200839"/>
              <a:chOff x="5856962" y="3746978"/>
              <a:chExt cx="202804" cy="200839"/>
            </a:xfrm>
          </p:grpSpPr>
          <p:sp>
            <p:nvSpPr>
              <p:cNvPr id="158" name="Isosceles Triangle 157">
                <a:extLst>
                  <a:ext uri="{FF2B5EF4-FFF2-40B4-BE49-F238E27FC236}">
                    <a16:creationId xmlns:a16="http://schemas.microsoft.com/office/drawing/2014/main" id="{ED8C8365-6B6D-4429-A52F-7FB8368394AE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159" name="Isosceles Triangle 158">
                <a:extLst>
                  <a:ext uri="{FF2B5EF4-FFF2-40B4-BE49-F238E27FC236}">
                    <a16:creationId xmlns:a16="http://schemas.microsoft.com/office/drawing/2014/main" id="{73C657B7-C73E-444B-8FF5-82B56FDB2CD0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DEB0B8C-752E-4B7B-ACE3-EBF27169E052}"/>
              </a:ext>
            </a:extLst>
          </p:cNvPr>
          <p:cNvGrpSpPr/>
          <p:nvPr/>
        </p:nvGrpSpPr>
        <p:grpSpPr>
          <a:xfrm>
            <a:off x="8477517" y="4558617"/>
            <a:ext cx="3184795" cy="830997"/>
            <a:chOff x="3457677" y="4188728"/>
            <a:chExt cx="2623560" cy="830997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0913BE0-D590-477A-85C9-DBE2593C07B9}"/>
                </a:ext>
              </a:extLst>
            </p:cNvPr>
            <p:cNvSpPr/>
            <p:nvPr/>
          </p:nvSpPr>
          <p:spPr>
            <a:xfrm>
              <a:off x="3457677" y="4188728"/>
              <a:ext cx="26235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Analytics &amp; visualization through API integration into SIEM/SOAR and in-built reporting &amp; dashboards </a:t>
              </a: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EDA1C72C-25AE-4EA3-B4E5-62FBB2AB7F11}"/>
                </a:ext>
              </a:extLst>
            </p:cNvPr>
            <p:cNvGrpSpPr/>
            <p:nvPr/>
          </p:nvGrpSpPr>
          <p:grpSpPr>
            <a:xfrm>
              <a:off x="3553711" y="4233538"/>
              <a:ext cx="202804" cy="200839"/>
              <a:chOff x="5856962" y="3746978"/>
              <a:chExt cx="202804" cy="200839"/>
            </a:xfrm>
          </p:grpSpPr>
          <p:sp>
            <p:nvSpPr>
              <p:cNvPr id="163" name="Isosceles Triangle 162">
                <a:extLst>
                  <a:ext uri="{FF2B5EF4-FFF2-40B4-BE49-F238E27FC236}">
                    <a16:creationId xmlns:a16="http://schemas.microsoft.com/office/drawing/2014/main" id="{76CB9D33-6042-49F3-AC2A-1B8168CC346B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164" name="Isosceles Triangle 163">
                <a:extLst>
                  <a:ext uri="{FF2B5EF4-FFF2-40B4-BE49-F238E27FC236}">
                    <a16:creationId xmlns:a16="http://schemas.microsoft.com/office/drawing/2014/main" id="{BD866A12-7FB1-418D-BAD3-192E580F81F2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A99A4C0-1D13-4DD3-9CD9-776F3AD9D280}"/>
              </a:ext>
            </a:extLst>
          </p:cNvPr>
          <p:cNvGrpSpPr/>
          <p:nvPr/>
        </p:nvGrpSpPr>
        <p:grpSpPr>
          <a:xfrm>
            <a:off x="8475870" y="3956862"/>
            <a:ext cx="3180832" cy="646331"/>
            <a:chOff x="3457677" y="4171898"/>
            <a:chExt cx="2819664" cy="646331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03B2044-FB18-4D84-ADCA-D41E39C431D3}"/>
                </a:ext>
              </a:extLst>
            </p:cNvPr>
            <p:cNvSpPr/>
            <p:nvPr/>
          </p:nvSpPr>
          <p:spPr>
            <a:xfrm>
              <a:off x="3457677" y="4171898"/>
              <a:ext cx="28196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Industry and IT Compliance controls enforced for PCI DSS, PII, HIPAA,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NIST 800-207, NIST 800-53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etc.</a:t>
              </a: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BAB5EC4F-DED6-4A21-A369-89978311C1F4}"/>
                </a:ext>
              </a:extLst>
            </p:cNvPr>
            <p:cNvGrpSpPr/>
            <p:nvPr/>
          </p:nvGrpSpPr>
          <p:grpSpPr>
            <a:xfrm>
              <a:off x="3553711" y="4233538"/>
              <a:ext cx="202804" cy="200839"/>
              <a:chOff x="5856962" y="3746978"/>
              <a:chExt cx="202804" cy="200839"/>
            </a:xfrm>
          </p:grpSpPr>
          <p:sp>
            <p:nvSpPr>
              <p:cNvPr id="168" name="Isosceles Triangle 167">
                <a:extLst>
                  <a:ext uri="{FF2B5EF4-FFF2-40B4-BE49-F238E27FC236}">
                    <a16:creationId xmlns:a16="http://schemas.microsoft.com/office/drawing/2014/main" id="{EF1F1348-F965-41B4-B660-00866FFFEFDD}"/>
                  </a:ext>
                </a:extLst>
              </p:cNvPr>
              <p:cNvSpPr/>
              <p:nvPr/>
            </p:nvSpPr>
            <p:spPr>
              <a:xfrm rot="5400000">
                <a:off x="5843111" y="3760829"/>
                <a:ext cx="200839" cy="17313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169" name="Isosceles Triangle 168">
                <a:extLst>
                  <a:ext uri="{FF2B5EF4-FFF2-40B4-BE49-F238E27FC236}">
                    <a16:creationId xmlns:a16="http://schemas.microsoft.com/office/drawing/2014/main" id="{3EC93969-730D-4A59-B3C7-211F9344944C}"/>
                  </a:ext>
                </a:extLst>
              </p:cNvPr>
              <p:cNvSpPr/>
              <p:nvPr/>
            </p:nvSpPr>
            <p:spPr>
              <a:xfrm rot="5400000">
                <a:off x="5964823" y="3803442"/>
                <a:ext cx="101976" cy="87910"/>
              </a:xfrm>
              <a:prstGeom prst="triangl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05C0BD8F-5347-E142-AB09-8175FB904E99}"/>
              </a:ext>
            </a:extLst>
          </p:cNvPr>
          <p:cNvSpPr/>
          <p:nvPr/>
        </p:nvSpPr>
        <p:spPr>
          <a:xfrm>
            <a:off x="-14762" y="5973028"/>
            <a:ext cx="12192000" cy="9112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ABC78A0-4A7B-4A8E-941C-B5A48D02122F}"/>
              </a:ext>
            </a:extLst>
          </p:cNvPr>
          <p:cNvSpPr txBox="1"/>
          <p:nvPr/>
        </p:nvSpPr>
        <p:spPr>
          <a:xfrm>
            <a:off x="6388471" y="2307340"/>
            <a:ext cx="494213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Avocado </a:t>
            </a:r>
            <a:r>
              <a:rPr lang="en-US" sz="2000" b="1" dirty="0">
                <a:solidFill>
                  <a:srgbClr val="FFFFFF"/>
                </a:solidFill>
                <a:latin typeface="Work Sans"/>
              </a:rPr>
              <a:t>Protect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Zero Trust Architecture 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D92108C-E020-4C8E-BD22-4E9FD6C16B8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25691" y="2149436"/>
            <a:ext cx="796228" cy="79622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8F09836-0E50-482A-A5F0-D920E4BC0958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285519" y="2276502"/>
            <a:ext cx="796227" cy="796227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253F6FF7-363D-4028-8F34-5307FF403F13}"/>
              </a:ext>
            </a:extLst>
          </p:cNvPr>
          <p:cNvSpPr/>
          <p:nvPr/>
        </p:nvSpPr>
        <p:spPr>
          <a:xfrm>
            <a:off x="270913" y="5313832"/>
            <a:ext cx="30733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Onboarding &amp; Contextualization of Deep App Attributes &amp; Forensics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476A5B4-D5E8-486D-B294-B41ED1D600E4}"/>
              </a:ext>
            </a:extLst>
          </p:cNvPr>
          <p:cNvSpPr/>
          <p:nvPr/>
        </p:nvSpPr>
        <p:spPr>
          <a:xfrm>
            <a:off x="4253498" y="5293208"/>
            <a:ext cx="3239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App Sanctioning and Auto Segmentation with Runtime Zero-Trust Protection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000C467-568E-4B2C-B960-D368793ACC89}"/>
              </a:ext>
            </a:extLst>
          </p:cNvPr>
          <p:cNvSpPr/>
          <p:nvPr/>
        </p:nvSpPr>
        <p:spPr>
          <a:xfrm>
            <a:off x="8560431" y="5293367"/>
            <a:ext cx="30951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Continuous &amp; Automated Compliance Monitoring &amp;  Control Enforcement</a:t>
            </a:r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665B462D-9410-41B8-A8B6-C52B14E3A44C}"/>
              </a:ext>
            </a:extLst>
          </p:cNvPr>
          <p:cNvSpPr/>
          <p:nvPr/>
        </p:nvSpPr>
        <p:spPr>
          <a:xfrm rot="5400000">
            <a:off x="8660257" y="6318360"/>
            <a:ext cx="945035" cy="28684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84353CA3-726B-4956-933B-F9E6A95B9482}"/>
              </a:ext>
            </a:extLst>
          </p:cNvPr>
          <p:cNvSpPr/>
          <p:nvPr/>
        </p:nvSpPr>
        <p:spPr>
          <a:xfrm rot="5400000">
            <a:off x="3082332" y="6318360"/>
            <a:ext cx="945035" cy="28684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316DB111-9B36-4635-AD24-1F9326500FC2}"/>
              </a:ext>
            </a:extLst>
          </p:cNvPr>
          <p:cNvSpPr/>
          <p:nvPr/>
        </p:nvSpPr>
        <p:spPr>
          <a:xfrm rot="5400000">
            <a:off x="5877387" y="6318360"/>
            <a:ext cx="945035" cy="28684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5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D854764-24AE-4E77-88AC-C51904486497}"/>
              </a:ext>
            </a:extLst>
          </p:cNvPr>
          <p:cNvSpPr txBox="1"/>
          <p:nvPr/>
        </p:nvSpPr>
        <p:spPr>
          <a:xfrm>
            <a:off x="1019240" y="5989032"/>
            <a:ext cx="280419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Inspection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&amp; Visibility</a:t>
            </a:r>
          </a:p>
        </p:txBody>
      </p:sp>
      <p:pic>
        <p:nvPicPr>
          <p:cNvPr id="109" name="Graphic 108">
            <a:extLst>
              <a:ext uri="{FF2B5EF4-FFF2-40B4-BE49-F238E27FC236}">
                <a16:creationId xmlns:a16="http://schemas.microsoft.com/office/drawing/2014/main" id="{289FB7BF-AA1E-4432-B461-4BD47E95F7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928" y="6071535"/>
            <a:ext cx="523220" cy="52322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38DC044A-0F0B-4DB8-B3EA-E2BA03F23A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76626" y="6115604"/>
            <a:ext cx="507252" cy="507252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DE5E6775-FEF1-463B-840C-DBF2A604FB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58578" y="6181098"/>
            <a:ext cx="507252" cy="507252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696D76DF-ECC0-4BBA-8FAB-C01DE75C4BB0}"/>
              </a:ext>
            </a:extLst>
          </p:cNvPr>
          <p:cNvSpPr/>
          <p:nvPr/>
        </p:nvSpPr>
        <p:spPr>
          <a:xfrm>
            <a:off x="472689" y="6189136"/>
            <a:ext cx="637699" cy="433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1.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7889220C-D674-4316-AD77-93B08B45286B}"/>
              </a:ext>
            </a:extLst>
          </p:cNvPr>
          <p:cNvSpPr/>
          <p:nvPr/>
        </p:nvSpPr>
        <p:spPr>
          <a:xfrm>
            <a:off x="4223963" y="6189136"/>
            <a:ext cx="637699" cy="433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2.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30F0C1DA-5BB4-4EC2-A6BB-7C073C75238C}"/>
              </a:ext>
            </a:extLst>
          </p:cNvPr>
          <p:cNvSpPr/>
          <p:nvPr/>
        </p:nvSpPr>
        <p:spPr>
          <a:xfrm>
            <a:off x="8287131" y="6189136"/>
            <a:ext cx="637699" cy="433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3.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7519170-59D5-4C1D-B850-9014EBD78387}"/>
              </a:ext>
            </a:extLst>
          </p:cNvPr>
          <p:cNvSpPr txBox="1"/>
          <p:nvPr/>
        </p:nvSpPr>
        <p:spPr>
          <a:xfrm>
            <a:off x="5027535" y="6054715"/>
            <a:ext cx="280419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Onboarding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&amp; Protection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EDEC85A-981C-4F6D-BD15-EFB9CC4A42A0}"/>
              </a:ext>
            </a:extLst>
          </p:cNvPr>
          <p:cNvSpPr txBox="1"/>
          <p:nvPr/>
        </p:nvSpPr>
        <p:spPr>
          <a:xfrm>
            <a:off x="9192747" y="6074289"/>
            <a:ext cx="280419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Compliance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Analytics</a:t>
            </a:r>
          </a:p>
        </p:txBody>
      </p:sp>
    </p:spTree>
    <p:extLst>
      <p:ext uri="{BB962C8B-B14F-4D97-AF65-F5344CB8AC3E}">
        <p14:creationId xmlns:p14="http://schemas.microsoft.com/office/powerpoint/2010/main" val="2656681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7DF5463-8FD9-4A95-B089-D381D4AAA8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185" y="5401004"/>
            <a:ext cx="6122117" cy="11114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Avocado Security Platform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sz="2700" b="1">
                <a:solidFill>
                  <a:schemeClr val="bg1"/>
                </a:solidFill>
              </a:rPr>
              <a:t>Providing Deep Visibility &amp; Protection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78DF53-DCEB-4E6E-A5EF-F016D9AF4D80}"/>
              </a:ext>
            </a:extLst>
          </p:cNvPr>
          <p:cNvGrpSpPr/>
          <p:nvPr/>
        </p:nvGrpSpPr>
        <p:grpSpPr>
          <a:xfrm>
            <a:off x="570757" y="862694"/>
            <a:ext cx="5543550" cy="4867275"/>
            <a:chOff x="285049" y="1706958"/>
            <a:chExt cx="5543550" cy="486727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56CEECC-1435-46DB-A2D0-3D6119478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49" y="1706958"/>
              <a:ext cx="5543550" cy="486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8FA939-E512-42DF-90C8-719BFAF04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433" y="1962207"/>
              <a:ext cx="5094782" cy="316855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A97B3B-2455-40A5-BA0A-B0D114C2EA09}"/>
              </a:ext>
            </a:extLst>
          </p:cNvPr>
          <p:cNvGrpSpPr/>
          <p:nvPr/>
        </p:nvGrpSpPr>
        <p:grpSpPr>
          <a:xfrm>
            <a:off x="7245531" y="3606381"/>
            <a:ext cx="3514560" cy="3085809"/>
            <a:chOff x="7245531" y="3264634"/>
            <a:chExt cx="3514560" cy="30858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6919A-6CCD-4ECF-940C-EACE38FD9047}"/>
                </a:ext>
              </a:extLst>
            </p:cNvPr>
            <p:cNvSpPr/>
            <p:nvPr/>
          </p:nvSpPr>
          <p:spPr>
            <a:xfrm>
              <a:off x="7503130" y="5735998"/>
              <a:ext cx="8963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Protect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357C9CE-41DB-4233-AB80-8F258308A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531" y="3264634"/>
              <a:ext cx="3514560" cy="308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E3CE1E-FB9D-4666-9C6D-350BF3135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66" r="4201"/>
            <a:stretch/>
          </p:blipFill>
          <p:spPr>
            <a:xfrm>
              <a:off x="7740073" y="3431743"/>
              <a:ext cx="2458789" cy="195829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58A48CA-CCBA-4B01-A378-8BD99FAF469F}"/>
              </a:ext>
            </a:extLst>
          </p:cNvPr>
          <p:cNvGrpSpPr/>
          <p:nvPr/>
        </p:nvGrpSpPr>
        <p:grpSpPr>
          <a:xfrm>
            <a:off x="7245531" y="572599"/>
            <a:ext cx="3514561" cy="3085809"/>
            <a:chOff x="7245531" y="230852"/>
            <a:chExt cx="3514561" cy="30858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CE67F9-F184-495A-AE38-C63BF7A56AB1}"/>
                </a:ext>
              </a:extLst>
            </p:cNvPr>
            <p:cNvSpPr/>
            <p:nvPr/>
          </p:nvSpPr>
          <p:spPr>
            <a:xfrm>
              <a:off x="7491677" y="2616031"/>
              <a:ext cx="86137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Reveal</a:t>
              </a:r>
            </a:p>
          </p:txBody>
        </p:sp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C612FAF4-0E3B-4EF2-9E6D-78E9DCC59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531" y="230852"/>
              <a:ext cx="3514561" cy="308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6FE8F7-EFD1-4A31-913C-B241E79A5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4083" y="395942"/>
              <a:ext cx="3020717" cy="1931621"/>
            </a:xfrm>
            <a:prstGeom prst="rect">
              <a:avLst/>
            </a:prstGeom>
          </p:spPr>
        </p:pic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CB33070-83D7-4532-BDEF-F426E06FF3AB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5966691" y="2115504"/>
            <a:ext cx="1278840" cy="1071041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E10CE8-F9BD-4589-96FD-8815A4EBBF75}"/>
              </a:ext>
            </a:extLst>
          </p:cNvPr>
          <p:cNvCxnSpPr>
            <a:cxnSpLocks/>
            <a:endCxn id="1028" idx="1"/>
          </p:cNvCxnSpPr>
          <p:nvPr/>
        </p:nvCxnSpPr>
        <p:spPr>
          <a:xfrm>
            <a:off x="5966691" y="3773490"/>
            <a:ext cx="1278840" cy="1375796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CC25A7E5-8F0D-4C23-8CD6-82323B0303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3586" y="507012"/>
            <a:ext cx="2217720" cy="2479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0" name="Graphic 49" descr="Zoom in">
            <a:extLst>
              <a:ext uri="{FF2B5EF4-FFF2-40B4-BE49-F238E27FC236}">
                <a16:creationId xmlns:a16="http://schemas.microsoft.com/office/drawing/2014/main" id="{4A397F56-460F-456F-BC92-7D1CBACAA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40423" y="1806051"/>
            <a:ext cx="914400" cy="914400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111156F-5A55-41BB-950C-5962551F8568}"/>
              </a:ext>
            </a:extLst>
          </p:cNvPr>
          <p:cNvCxnSpPr>
            <a:cxnSpLocks/>
          </p:cNvCxnSpPr>
          <p:nvPr/>
        </p:nvCxnSpPr>
        <p:spPr>
          <a:xfrm>
            <a:off x="8802255" y="2115504"/>
            <a:ext cx="6280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A8432CFD-5C77-4F11-B9BD-28A66D21FC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2635" y="3427700"/>
            <a:ext cx="2372326" cy="2988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2293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18425A-5E0B-44CF-B0D7-3AAB55763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48" y="74255"/>
            <a:ext cx="9048750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0FD056-360F-4B77-8A2D-B182C92B1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" y="1541907"/>
            <a:ext cx="4954619" cy="326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9890F5-D1A6-4F94-921C-4AE9E43E7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970" y="2356861"/>
            <a:ext cx="5126756" cy="3378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8F109-9410-4539-802A-A45D295EA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348" y="3364833"/>
            <a:ext cx="5240791" cy="3446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681ADA-73CC-45F0-AAF4-6BBD378AD2EC}"/>
              </a:ext>
            </a:extLst>
          </p:cNvPr>
          <p:cNvSpPr txBox="1"/>
          <p:nvPr/>
        </p:nvSpPr>
        <p:spPr>
          <a:xfrm>
            <a:off x="2741613" y="1100852"/>
            <a:ext cx="495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Avocado Recognized in 3 Key Technologies</a:t>
            </a:r>
          </a:p>
        </p:txBody>
      </p:sp>
    </p:spTree>
    <p:extLst>
      <p:ext uri="{BB962C8B-B14F-4D97-AF65-F5344CB8AC3E}">
        <p14:creationId xmlns:p14="http://schemas.microsoft.com/office/powerpoint/2010/main" val="21315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698A17D-64B5-48B9-885E-F8A816EF8162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8A2D7BF-B613-44C9-AA42-5532AB60A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D263246-8293-4C00-8683-5B98CA04DE80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19" y="115105"/>
            <a:ext cx="11295934" cy="6397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Reduction in Cost and Improvement in Performance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2838459" y="922019"/>
            <a:ext cx="1733542" cy="60672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Perimeter Security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602" y="1197833"/>
            <a:ext cx="761373" cy="761373"/>
          </a:xfrm>
          <a:prstGeom prst="rect">
            <a:avLst/>
          </a:prstGeom>
        </p:spPr>
      </p:pic>
      <p:sp>
        <p:nvSpPr>
          <p:cNvPr id="108" name="Arc 107"/>
          <p:cNvSpPr/>
          <p:nvPr/>
        </p:nvSpPr>
        <p:spPr>
          <a:xfrm>
            <a:off x="530724" y="829380"/>
            <a:ext cx="6705321" cy="1804461"/>
          </a:xfrm>
          <a:prstGeom prst="arc">
            <a:avLst>
              <a:gd name="adj1" fmla="val 10821530"/>
              <a:gd name="adj2" fmla="val 286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/>
          <p:cNvGrpSpPr/>
          <p:nvPr/>
        </p:nvGrpSpPr>
        <p:grpSpPr>
          <a:xfrm>
            <a:off x="1211971" y="3001994"/>
            <a:ext cx="8130546" cy="3244119"/>
            <a:chOff x="1211971" y="3001994"/>
            <a:chExt cx="8130546" cy="3244119"/>
          </a:xfrm>
        </p:grpSpPr>
        <p:sp>
          <p:nvSpPr>
            <p:cNvPr id="110" name="Isosceles Triangle 109"/>
            <p:cNvSpPr/>
            <p:nvPr/>
          </p:nvSpPr>
          <p:spPr>
            <a:xfrm rot="5400000">
              <a:off x="4527693" y="2661654"/>
              <a:ext cx="1747442" cy="5421475"/>
            </a:xfrm>
            <a:prstGeom prst="triangle">
              <a:avLst>
                <a:gd name="adj" fmla="val 42058"/>
              </a:avLst>
            </a:prstGeom>
            <a:gradFill>
              <a:gsLst>
                <a:gs pos="2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/>
            <p:cNvSpPr/>
            <p:nvPr/>
          </p:nvSpPr>
          <p:spPr>
            <a:xfrm>
              <a:off x="1215535" y="3039074"/>
              <a:ext cx="953785" cy="53004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Monitoring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: Rounded Corners 111"/>
            <p:cNvSpPr/>
            <p:nvPr/>
          </p:nvSpPr>
          <p:spPr>
            <a:xfrm>
              <a:off x="1211971" y="379299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WAF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: Rounded Corners 112"/>
            <p:cNvSpPr/>
            <p:nvPr/>
          </p:nvSpPr>
          <p:spPr>
            <a:xfrm>
              <a:off x="3415682" y="3039074"/>
              <a:ext cx="953785" cy="53004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Monitoring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: Rounded Corners 113"/>
            <p:cNvSpPr/>
            <p:nvPr/>
          </p:nvSpPr>
          <p:spPr>
            <a:xfrm>
              <a:off x="3412118" y="379299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App FW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: Rounded Corners 114"/>
            <p:cNvSpPr/>
            <p:nvPr/>
          </p:nvSpPr>
          <p:spPr>
            <a:xfrm>
              <a:off x="5573225" y="3001994"/>
              <a:ext cx="953785" cy="53004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Monitoring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: Rounded Corners 115"/>
            <p:cNvSpPr/>
            <p:nvPr/>
          </p:nvSpPr>
          <p:spPr>
            <a:xfrm>
              <a:off x="5569661" y="375591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App FW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17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854" y="5312568"/>
              <a:ext cx="828004" cy="652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721" y="4587120"/>
              <a:ext cx="828004" cy="652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8253858" y="4573684"/>
              <a:ext cx="8422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Behavioral </a:t>
              </a:r>
            </a:p>
            <a:p>
              <a:r>
                <a:rPr lang="en-US" sz="1100" dirty="0"/>
                <a:t>Analytics 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253858" y="5212897"/>
              <a:ext cx="10886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Network Mirroring </a:t>
              </a:r>
            </a:p>
            <a:p>
              <a:endParaRPr lang="en-US" sz="1100" dirty="0"/>
            </a:p>
            <a:p>
              <a:r>
                <a:rPr lang="en-US" sz="1100" dirty="0"/>
                <a:t>Threat Monitoring</a:t>
              </a:r>
            </a:p>
          </p:txBody>
        </p:sp>
        <p:pic>
          <p:nvPicPr>
            <p:cNvPr id="121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04" y="4150939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642" y="4183817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642" y="3457421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091" y="3424526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656" y="3409596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997" y="4224941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8" name="Rectangle: Rounded Corners 127"/>
          <p:cNvSpPr/>
          <p:nvPr/>
        </p:nvSpPr>
        <p:spPr>
          <a:xfrm>
            <a:off x="677334" y="4510803"/>
            <a:ext cx="2013344" cy="1735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ectangle: Rounded Corners 128"/>
          <p:cNvSpPr/>
          <p:nvPr/>
        </p:nvSpPr>
        <p:spPr>
          <a:xfrm>
            <a:off x="1215535" y="2293388"/>
            <a:ext cx="953785" cy="530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Load Balancer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0" name="Rectangle: Rounded Corners 129"/>
          <p:cNvSpPr/>
          <p:nvPr/>
        </p:nvSpPr>
        <p:spPr>
          <a:xfrm>
            <a:off x="780014" y="5016358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W-WL0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1" name="Rectangle: Rounded Corners 130"/>
          <p:cNvSpPr/>
          <p:nvPr/>
        </p:nvSpPr>
        <p:spPr>
          <a:xfrm>
            <a:off x="1779497" y="563859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W-</a:t>
            </a:r>
            <a:r>
              <a:rPr lang="en-US" sz="900" dirty="0" err="1">
                <a:solidFill>
                  <a:schemeClr val="tx1"/>
                </a:solidFill>
              </a:rPr>
              <a:t>WLn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2" name="Rectangle: Rounded Corners 131"/>
          <p:cNvSpPr/>
          <p:nvPr/>
        </p:nvSpPr>
        <p:spPr>
          <a:xfrm>
            <a:off x="1779497" y="5029720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W-WL1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3" name="Rectangle: Rounded Corners 132"/>
          <p:cNvSpPr/>
          <p:nvPr/>
        </p:nvSpPr>
        <p:spPr>
          <a:xfrm>
            <a:off x="780014" y="564432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W-WL2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244091" y="4654086"/>
            <a:ext cx="107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Web Tier</a:t>
            </a:r>
          </a:p>
        </p:txBody>
      </p:sp>
      <p:sp>
        <p:nvSpPr>
          <p:cNvPr id="135" name="Rectangle: Rounded Corners 134"/>
          <p:cNvSpPr/>
          <p:nvPr/>
        </p:nvSpPr>
        <p:spPr>
          <a:xfrm>
            <a:off x="2877481" y="4510803"/>
            <a:ext cx="2013344" cy="1735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: Rounded Corners 135"/>
          <p:cNvSpPr/>
          <p:nvPr/>
        </p:nvSpPr>
        <p:spPr>
          <a:xfrm>
            <a:off x="3415682" y="2293388"/>
            <a:ext cx="953785" cy="530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App Load Balancer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7" name="Rectangle: Rounded Corners 136"/>
          <p:cNvSpPr/>
          <p:nvPr/>
        </p:nvSpPr>
        <p:spPr>
          <a:xfrm>
            <a:off x="2980161" y="5016358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A-WL0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8" name="Rectangle: Rounded Corners 137"/>
          <p:cNvSpPr/>
          <p:nvPr/>
        </p:nvSpPr>
        <p:spPr>
          <a:xfrm>
            <a:off x="3979644" y="563859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A-</a:t>
            </a:r>
            <a:r>
              <a:rPr lang="en-US" sz="900" dirty="0" err="1">
                <a:solidFill>
                  <a:schemeClr val="tx1"/>
                </a:solidFill>
              </a:rPr>
              <a:t>WLn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9" name="Rectangle: Rounded Corners 138"/>
          <p:cNvSpPr/>
          <p:nvPr/>
        </p:nvSpPr>
        <p:spPr>
          <a:xfrm>
            <a:off x="3979644" y="5029720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A-WL1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0" name="Rectangle: Rounded Corners 139"/>
          <p:cNvSpPr/>
          <p:nvPr/>
        </p:nvSpPr>
        <p:spPr>
          <a:xfrm>
            <a:off x="2980161" y="564432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A-WL2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444238" y="4654086"/>
            <a:ext cx="107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App Tier</a:t>
            </a:r>
          </a:p>
        </p:txBody>
      </p:sp>
      <p:sp>
        <p:nvSpPr>
          <p:cNvPr id="142" name="Rectangle: Rounded Corners 141"/>
          <p:cNvSpPr/>
          <p:nvPr/>
        </p:nvSpPr>
        <p:spPr>
          <a:xfrm>
            <a:off x="5035024" y="4515668"/>
            <a:ext cx="2013344" cy="1735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: Rounded Corners 142"/>
          <p:cNvSpPr/>
          <p:nvPr/>
        </p:nvSpPr>
        <p:spPr>
          <a:xfrm>
            <a:off x="5573225" y="2289864"/>
            <a:ext cx="953785" cy="530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Load Balancer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4" name="Rectangle: Rounded Corners 143"/>
          <p:cNvSpPr/>
          <p:nvPr/>
        </p:nvSpPr>
        <p:spPr>
          <a:xfrm>
            <a:off x="5137704" y="5021223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D-WL0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5" name="Rectangle: Rounded Corners 144"/>
          <p:cNvSpPr/>
          <p:nvPr/>
        </p:nvSpPr>
        <p:spPr>
          <a:xfrm>
            <a:off x="6137187" y="5643460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D-</a:t>
            </a:r>
            <a:r>
              <a:rPr lang="en-US" sz="900" dirty="0" err="1">
                <a:solidFill>
                  <a:schemeClr val="tx1"/>
                </a:solidFill>
              </a:rPr>
              <a:t>WLn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6" name="Rectangle: Rounded Corners 145"/>
          <p:cNvSpPr/>
          <p:nvPr/>
        </p:nvSpPr>
        <p:spPr>
          <a:xfrm>
            <a:off x="6137187" y="503458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D-WL1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7" name="Rectangle: Rounded Corners 146"/>
          <p:cNvSpPr/>
          <p:nvPr/>
        </p:nvSpPr>
        <p:spPr>
          <a:xfrm>
            <a:off x="5137704" y="5649190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D-WL2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601781" y="4658951"/>
            <a:ext cx="107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 Tier</a:t>
            </a:r>
          </a:p>
        </p:txBody>
      </p:sp>
      <p:pic>
        <p:nvPicPr>
          <p:cNvPr id="149" name="Picture 384" descr="ICON_Server_Rack_Q3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89" y="2721626"/>
            <a:ext cx="28367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384" descr="ICON_Server_Rack_Q3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1" y="2730275"/>
            <a:ext cx="28367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384" descr="ICON_Server_Rack_Q3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79" y="2706959"/>
            <a:ext cx="28367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" name="Isosceles Triangle 151"/>
          <p:cNvSpPr/>
          <p:nvPr/>
        </p:nvSpPr>
        <p:spPr>
          <a:xfrm>
            <a:off x="1302393" y="1887622"/>
            <a:ext cx="5249663" cy="387337"/>
          </a:xfrm>
          <a:prstGeom prst="triangle">
            <a:avLst>
              <a:gd name="adj" fmla="val 492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877481" y="1538495"/>
            <a:ext cx="1747853" cy="1421777"/>
            <a:chOff x="8538041" y="1742337"/>
            <a:chExt cx="1747853" cy="1421777"/>
          </a:xfrm>
        </p:grpSpPr>
        <p:grpSp>
          <p:nvGrpSpPr>
            <p:cNvPr id="56" name="Group 55"/>
            <p:cNvGrpSpPr/>
            <p:nvPr/>
          </p:nvGrpSpPr>
          <p:grpSpPr>
            <a:xfrm>
              <a:off x="8822748" y="1742337"/>
              <a:ext cx="1300966" cy="1421777"/>
              <a:chOff x="3071782" y="1409059"/>
              <a:chExt cx="1367170" cy="2543626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54" name="Down Arrow 53"/>
              <p:cNvSpPr/>
              <p:nvPr/>
            </p:nvSpPr>
            <p:spPr>
              <a:xfrm>
                <a:off x="3071782" y="1409059"/>
                <a:ext cx="853783" cy="2543626"/>
              </a:xfrm>
              <a:prstGeom prst="downArrow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Down Arrow 54"/>
              <p:cNvSpPr/>
              <p:nvPr/>
            </p:nvSpPr>
            <p:spPr>
              <a:xfrm flipV="1">
                <a:off x="3585169" y="1409059"/>
                <a:ext cx="853783" cy="2543626"/>
              </a:xfrm>
              <a:prstGeom prst="downArrow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8538041" y="1934607"/>
              <a:ext cx="1747853" cy="859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20 %</a:t>
              </a:r>
            </a:p>
          </p:txBody>
        </p:sp>
      </p:grpSp>
      <p:sp>
        <p:nvSpPr>
          <p:cNvPr id="61" name="Date Placeholder 2">
            <a:extLst>
              <a:ext uri="{FF2B5EF4-FFF2-40B4-BE49-F238E27FC236}">
                <a16:creationId xmlns:a16="http://schemas.microsoft.com/office/drawing/2014/main" id="{71D19A5A-CBB4-4698-86FC-C8BF5F105D5E}"/>
              </a:ext>
            </a:extLst>
          </p:cNvPr>
          <p:cNvSpPr txBox="1">
            <a:spLocks/>
          </p:cNvSpPr>
          <p:nvPr/>
        </p:nvSpPr>
        <p:spPr>
          <a:xfrm>
            <a:off x="9803605" y="6391925"/>
            <a:ext cx="9119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A1A0F-B1B9-4F49-ADCA-BADA19E3833E}" type="datetime1">
              <a:rPr lang="en-US" smtClean="0">
                <a:solidFill>
                  <a:schemeClr val="bg1"/>
                </a:solidFill>
              </a:rPr>
              <a:pPr/>
              <a:t>10/30/2020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2" name="Footer Placeholder 4">
            <a:extLst>
              <a:ext uri="{FF2B5EF4-FFF2-40B4-BE49-F238E27FC236}">
                <a16:creationId xmlns:a16="http://schemas.microsoft.com/office/drawing/2014/main" id="{2C3B3A54-BA1C-4AB1-A09D-59CABCF05116}"/>
              </a:ext>
            </a:extLst>
          </p:cNvPr>
          <p:cNvSpPr txBox="1">
            <a:spLocks/>
          </p:cNvSpPr>
          <p:nvPr/>
        </p:nvSpPr>
        <p:spPr>
          <a:xfrm>
            <a:off x="677334" y="6396363"/>
            <a:ext cx="62976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Avocado Systems Inc.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Slide Number Placeholder 7">
            <a:extLst>
              <a:ext uri="{FF2B5EF4-FFF2-40B4-BE49-F238E27FC236}">
                <a16:creationId xmlns:a16="http://schemas.microsoft.com/office/drawing/2014/main" id="{6FF63FCB-F627-46DF-A6A8-BFC3C5BBB779}"/>
              </a:ext>
            </a:extLst>
          </p:cNvPr>
          <p:cNvSpPr txBox="1">
            <a:spLocks/>
          </p:cNvSpPr>
          <p:nvPr/>
        </p:nvSpPr>
        <p:spPr>
          <a:xfrm>
            <a:off x="11337421" y="6396362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2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E6CEF3-FF82-4684-A8F2-7A053AE86215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90A4F8-80FA-4DC2-877E-650928E55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701E4D-E0F2-4F66-81F3-562317D123ED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76874-70DC-5942-B83E-17ECB3952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0031" y="6391925"/>
            <a:ext cx="91193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A1A0F-B1B9-4F49-ADCA-BADA19E3833E}" type="datetime1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54D10-C0BA-6A49-951D-7150373DA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396363"/>
            <a:ext cx="394925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2019 Avocado Systems Inc. 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6541C-6FC3-564D-A4DC-496128224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7421" y="6396362"/>
            <a:ext cx="68333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FADB7-6BBC-4871-A0E5-E3949B97B23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9A5CFE0-F197-6B40-B2CA-3B78EEDA339B}"/>
              </a:ext>
            </a:extLst>
          </p:cNvPr>
          <p:cNvSpPr txBox="1">
            <a:spLocks/>
          </p:cNvSpPr>
          <p:nvPr/>
        </p:nvSpPr>
        <p:spPr>
          <a:xfrm>
            <a:off x="323850" y="342086"/>
            <a:ext cx="10552234" cy="5408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2800" b="1" dirty="0">
                <a:solidFill>
                  <a:srgbClr val="90C226"/>
                </a:solidFill>
                <a:latin typeface="Helvetica" pitchFamily="2" charset="0"/>
              </a:rPr>
              <a:t>Data Breaches have grown in size and sophistication  </a:t>
            </a:r>
            <a:endParaRPr lang="en-US" sz="1800" b="1" dirty="0">
              <a:solidFill>
                <a:srgbClr val="90C226"/>
              </a:solidFill>
              <a:latin typeface="Helvetica" pitchFamily="2" charset="0"/>
            </a:endParaRPr>
          </a:p>
        </p:txBody>
      </p:sp>
      <p:sp>
        <p:nvSpPr>
          <p:cNvPr id="15" name="Google Shape;262;p34">
            <a:extLst>
              <a:ext uri="{FF2B5EF4-FFF2-40B4-BE49-F238E27FC236}">
                <a16:creationId xmlns:a16="http://schemas.microsoft.com/office/drawing/2014/main" id="{AA493F0A-68E9-614C-BA80-76BDA739EB6F}"/>
              </a:ext>
            </a:extLst>
          </p:cNvPr>
          <p:cNvSpPr>
            <a:spLocks noChangeAspect="1"/>
          </p:cNvSpPr>
          <p:nvPr/>
        </p:nvSpPr>
        <p:spPr>
          <a:xfrm>
            <a:off x="6921106" y="3238041"/>
            <a:ext cx="1612066" cy="159269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50M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</p:txBody>
      </p:sp>
      <p:sp>
        <p:nvSpPr>
          <p:cNvPr id="6" name="Google Shape;252;p34">
            <a:extLst>
              <a:ext uri="{FF2B5EF4-FFF2-40B4-BE49-F238E27FC236}">
                <a16:creationId xmlns:a16="http://schemas.microsoft.com/office/drawing/2014/main" id="{5C150B41-7FF1-4B48-A896-389A2510D6E9}"/>
              </a:ext>
            </a:extLst>
          </p:cNvPr>
          <p:cNvSpPr/>
          <p:nvPr/>
        </p:nvSpPr>
        <p:spPr>
          <a:xfrm>
            <a:off x="65399" y="5619343"/>
            <a:ext cx="11669401" cy="17584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AD47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53;p34">
            <a:extLst>
              <a:ext uri="{FF2B5EF4-FFF2-40B4-BE49-F238E27FC236}">
                <a16:creationId xmlns:a16="http://schemas.microsoft.com/office/drawing/2014/main" id="{88F7A570-7DDD-464C-A069-637F2E493DC5}"/>
              </a:ext>
            </a:extLst>
          </p:cNvPr>
          <p:cNvSpPr>
            <a:spLocks noChangeAspect="1"/>
          </p:cNvSpPr>
          <p:nvPr/>
        </p:nvSpPr>
        <p:spPr>
          <a:xfrm>
            <a:off x="4877995" y="1501877"/>
            <a:ext cx="2456481" cy="240254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500M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</p:txBody>
      </p:sp>
      <p:sp>
        <p:nvSpPr>
          <p:cNvPr id="8" name="Google Shape;254;p34">
            <a:extLst>
              <a:ext uri="{FF2B5EF4-FFF2-40B4-BE49-F238E27FC236}">
                <a16:creationId xmlns:a16="http://schemas.microsoft.com/office/drawing/2014/main" id="{513751B8-B012-B14C-B5C9-64CD6FBC4E45}"/>
              </a:ext>
            </a:extLst>
          </p:cNvPr>
          <p:cNvSpPr/>
          <p:nvPr/>
        </p:nvSpPr>
        <p:spPr>
          <a:xfrm>
            <a:off x="123208" y="3414994"/>
            <a:ext cx="1903356" cy="18837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110M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10" name="Google Shape;256;p34">
            <a:extLst>
              <a:ext uri="{FF2B5EF4-FFF2-40B4-BE49-F238E27FC236}">
                <a16:creationId xmlns:a16="http://schemas.microsoft.com/office/drawing/2014/main" id="{5BE1C348-DFF3-434A-A547-8FEBE9ED6431}"/>
              </a:ext>
            </a:extLst>
          </p:cNvPr>
          <p:cNvSpPr/>
          <p:nvPr/>
        </p:nvSpPr>
        <p:spPr>
          <a:xfrm>
            <a:off x="2853653" y="2440179"/>
            <a:ext cx="2097499" cy="208278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140M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</p:txBody>
      </p:sp>
      <p:sp>
        <p:nvSpPr>
          <p:cNvPr id="11" name="Google Shape;257;p34">
            <a:extLst>
              <a:ext uri="{FF2B5EF4-FFF2-40B4-BE49-F238E27FC236}">
                <a16:creationId xmlns:a16="http://schemas.microsoft.com/office/drawing/2014/main" id="{F18D023E-6C8F-4248-A09C-D771586C87D6}"/>
              </a:ext>
            </a:extLst>
          </p:cNvPr>
          <p:cNvSpPr txBox="1"/>
          <p:nvPr/>
        </p:nvSpPr>
        <p:spPr>
          <a:xfrm>
            <a:off x="4095901" y="5770701"/>
            <a:ext cx="1060570" cy="3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2017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12" name="Google Shape;258;p34">
            <a:extLst>
              <a:ext uri="{FF2B5EF4-FFF2-40B4-BE49-F238E27FC236}">
                <a16:creationId xmlns:a16="http://schemas.microsoft.com/office/drawing/2014/main" id="{8F73C581-434A-D74C-8E70-F909303E0AFD}"/>
              </a:ext>
            </a:extLst>
          </p:cNvPr>
          <p:cNvSpPr txBox="1"/>
          <p:nvPr/>
        </p:nvSpPr>
        <p:spPr>
          <a:xfrm>
            <a:off x="2200230" y="5770701"/>
            <a:ext cx="1060570" cy="3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2016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13" name="Google Shape;259;p34">
            <a:extLst>
              <a:ext uri="{FF2B5EF4-FFF2-40B4-BE49-F238E27FC236}">
                <a16:creationId xmlns:a16="http://schemas.microsoft.com/office/drawing/2014/main" id="{02405BF0-53D9-1444-937D-624095C7F8C8}"/>
              </a:ext>
            </a:extLst>
          </p:cNvPr>
          <p:cNvSpPr txBox="1"/>
          <p:nvPr/>
        </p:nvSpPr>
        <p:spPr>
          <a:xfrm>
            <a:off x="304559" y="5770701"/>
            <a:ext cx="1060570" cy="3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14" name="Google Shape;261;p34">
            <a:extLst>
              <a:ext uri="{FF2B5EF4-FFF2-40B4-BE49-F238E27FC236}">
                <a16:creationId xmlns:a16="http://schemas.microsoft.com/office/drawing/2014/main" id="{7C57EF66-38F2-5146-B416-F0AD978811BA}"/>
              </a:ext>
            </a:extLst>
          </p:cNvPr>
          <p:cNvSpPr txBox="1"/>
          <p:nvPr/>
        </p:nvSpPr>
        <p:spPr>
          <a:xfrm>
            <a:off x="7887245" y="5770701"/>
            <a:ext cx="1060570" cy="3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2019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16" name="Google Shape;263;p34">
            <a:extLst>
              <a:ext uri="{FF2B5EF4-FFF2-40B4-BE49-F238E27FC236}">
                <a16:creationId xmlns:a16="http://schemas.microsoft.com/office/drawing/2014/main" id="{BA90C05F-F1C3-704A-A67E-59184EF5DE79}"/>
              </a:ext>
            </a:extLst>
          </p:cNvPr>
          <p:cNvSpPr/>
          <p:nvPr/>
        </p:nvSpPr>
        <p:spPr>
          <a:xfrm>
            <a:off x="1975615" y="3828387"/>
            <a:ext cx="1471697" cy="147034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79M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</p:txBody>
      </p:sp>
      <p:sp>
        <p:nvSpPr>
          <p:cNvPr id="17" name="Google Shape;260;p34">
            <a:extLst>
              <a:ext uri="{FF2B5EF4-FFF2-40B4-BE49-F238E27FC236}">
                <a16:creationId xmlns:a16="http://schemas.microsoft.com/office/drawing/2014/main" id="{02BDB8C3-C572-F341-AE6A-8879712D53BB}"/>
              </a:ext>
            </a:extLst>
          </p:cNvPr>
          <p:cNvSpPr txBox="1"/>
          <p:nvPr/>
        </p:nvSpPr>
        <p:spPr>
          <a:xfrm>
            <a:off x="5991572" y="5770701"/>
            <a:ext cx="1060570" cy="3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2018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53B688-FBD2-7F4B-A1D5-C8ADA85D10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475" y="3274604"/>
            <a:ext cx="1709460" cy="337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2EB4F8-FE77-AA48-93D4-8C54BB4F20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825" y="2435920"/>
            <a:ext cx="2351265" cy="5344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E7EB7-BD2B-EB44-9674-CC9EA6A390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" y="3627209"/>
            <a:ext cx="2119864" cy="11924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25D405-58E3-914D-A0E1-4C7815CA55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833" y="4324847"/>
            <a:ext cx="1074961" cy="31922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F1E54B-D774-504F-8207-1E53D5A8EB23}"/>
              </a:ext>
            </a:extLst>
          </p:cNvPr>
          <p:cNvCxnSpPr>
            <a:cxnSpLocks/>
          </p:cNvCxnSpPr>
          <p:nvPr/>
        </p:nvCxnSpPr>
        <p:spPr>
          <a:xfrm>
            <a:off x="460076" y="882940"/>
            <a:ext cx="9141124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253;p34">
            <a:extLst>
              <a:ext uri="{FF2B5EF4-FFF2-40B4-BE49-F238E27FC236}">
                <a16:creationId xmlns:a16="http://schemas.microsoft.com/office/drawing/2014/main" id="{B7894FC8-FF56-9044-A4C4-14E973B642B6}"/>
              </a:ext>
            </a:extLst>
          </p:cNvPr>
          <p:cNvSpPr/>
          <p:nvPr/>
        </p:nvSpPr>
        <p:spPr>
          <a:xfrm>
            <a:off x="7630203" y="960120"/>
            <a:ext cx="2632370" cy="26045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885M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E22572-23B3-DC44-AC51-BC18601A072D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7955315" y="1163776"/>
            <a:ext cx="2015462" cy="16173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C259F0-45F9-1343-B8A6-8BAD44739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0767" y="3797083"/>
            <a:ext cx="1232745" cy="47460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5AE3D9D-3B27-4131-9046-7F42AB359598}"/>
              </a:ext>
            </a:extLst>
          </p:cNvPr>
          <p:cNvGrpSpPr/>
          <p:nvPr/>
        </p:nvGrpSpPr>
        <p:grpSpPr>
          <a:xfrm>
            <a:off x="9239922" y="3196766"/>
            <a:ext cx="2097499" cy="2082780"/>
            <a:chOff x="9827334" y="2046939"/>
            <a:chExt cx="2097499" cy="2082780"/>
          </a:xfrm>
        </p:grpSpPr>
        <p:sp>
          <p:nvSpPr>
            <p:cNvPr id="34" name="Google Shape;256;p34">
              <a:extLst>
                <a:ext uri="{FF2B5EF4-FFF2-40B4-BE49-F238E27FC236}">
                  <a16:creationId xmlns:a16="http://schemas.microsoft.com/office/drawing/2014/main" id="{B88AAE28-52DB-40D7-9F93-8FD8E335BC6D}"/>
                </a:ext>
              </a:extLst>
            </p:cNvPr>
            <p:cNvSpPr/>
            <p:nvPr/>
          </p:nvSpPr>
          <p:spPr>
            <a:xfrm>
              <a:off x="9827334" y="2046939"/>
              <a:ext cx="2097499" cy="208278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3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ea typeface="Calibri"/>
                  <a:cs typeface="Calibri"/>
                  <a:sym typeface="Calibri"/>
                </a:rPr>
                <a:t>106M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sym typeface="Arial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A1BAF93-670C-49B7-A78A-E754ECF45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5796" b="26560"/>
            <a:stretch/>
          </p:blipFill>
          <p:spPr>
            <a:xfrm>
              <a:off x="10020544" y="2419182"/>
              <a:ext cx="1711077" cy="818859"/>
            </a:xfrm>
            <a:prstGeom prst="rect">
              <a:avLst/>
            </a:prstGeom>
          </p:spPr>
        </p:pic>
      </p:grpSp>
      <p:sp>
        <p:nvSpPr>
          <p:cNvPr id="2" name="Google Shape;261;p34">
            <a:extLst>
              <a:ext uri="{FF2B5EF4-FFF2-40B4-BE49-F238E27FC236}">
                <a16:creationId xmlns:a16="http://schemas.microsoft.com/office/drawing/2014/main" id="{B199B61C-91AE-4B68-8058-88D72D9F9802}"/>
              </a:ext>
            </a:extLst>
          </p:cNvPr>
          <p:cNvSpPr txBox="1"/>
          <p:nvPr/>
        </p:nvSpPr>
        <p:spPr>
          <a:xfrm>
            <a:off x="10345799" y="5787006"/>
            <a:ext cx="1060570" cy="3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2020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05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6177C20-0807-4C74-93B6-322C0EB2FBCB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D5730BE-6469-4581-A16F-D12EC8E6B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BF40DA6-341C-4172-8B1C-2F4D4BA188F9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2838459" y="922019"/>
            <a:ext cx="1733542" cy="60672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Perimeter Security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602" y="1197833"/>
            <a:ext cx="761373" cy="761373"/>
          </a:xfrm>
          <a:prstGeom prst="rect">
            <a:avLst/>
          </a:prstGeom>
        </p:spPr>
      </p:pic>
      <p:sp>
        <p:nvSpPr>
          <p:cNvPr id="59" name="Arc 58"/>
          <p:cNvSpPr/>
          <p:nvPr/>
        </p:nvSpPr>
        <p:spPr>
          <a:xfrm>
            <a:off x="530724" y="829380"/>
            <a:ext cx="6705321" cy="1804461"/>
          </a:xfrm>
          <a:prstGeom prst="arc">
            <a:avLst>
              <a:gd name="adj1" fmla="val 10821530"/>
              <a:gd name="adj2" fmla="val 286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1211971" y="3001994"/>
            <a:ext cx="8130546" cy="3244119"/>
            <a:chOff x="1211971" y="3001994"/>
            <a:chExt cx="8130546" cy="3244119"/>
          </a:xfrm>
        </p:grpSpPr>
        <p:sp>
          <p:nvSpPr>
            <p:cNvPr id="61" name="Isosceles Triangle 60"/>
            <p:cNvSpPr/>
            <p:nvPr/>
          </p:nvSpPr>
          <p:spPr>
            <a:xfrm rot="5400000">
              <a:off x="4527693" y="2661654"/>
              <a:ext cx="1747442" cy="5421475"/>
            </a:xfrm>
            <a:prstGeom prst="triangle">
              <a:avLst>
                <a:gd name="adj" fmla="val 42058"/>
              </a:avLst>
            </a:prstGeom>
            <a:gradFill>
              <a:gsLst>
                <a:gs pos="2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Rounded Corners 61"/>
            <p:cNvSpPr/>
            <p:nvPr/>
          </p:nvSpPr>
          <p:spPr>
            <a:xfrm>
              <a:off x="1215535" y="3039074"/>
              <a:ext cx="953785" cy="53004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Monitoring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: Rounded Corners 62"/>
            <p:cNvSpPr/>
            <p:nvPr/>
          </p:nvSpPr>
          <p:spPr>
            <a:xfrm>
              <a:off x="1211971" y="379299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WAF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: Rounded Corners 63"/>
            <p:cNvSpPr/>
            <p:nvPr/>
          </p:nvSpPr>
          <p:spPr>
            <a:xfrm>
              <a:off x="3415682" y="3039074"/>
              <a:ext cx="953785" cy="53004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Monitoring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: Rounded Corners 64"/>
            <p:cNvSpPr/>
            <p:nvPr/>
          </p:nvSpPr>
          <p:spPr>
            <a:xfrm>
              <a:off x="3412118" y="379299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App FW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: Rounded Corners 65"/>
            <p:cNvSpPr/>
            <p:nvPr/>
          </p:nvSpPr>
          <p:spPr>
            <a:xfrm>
              <a:off x="5573225" y="3001994"/>
              <a:ext cx="953785" cy="53004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Monitoring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: Rounded Corners 66"/>
            <p:cNvSpPr/>
            <p:nvPr/>
          </p:nvSpPr>
          <p:spPr>
            <a:xfrm>
              <a:off x="5569661" y="375591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App FW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68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854" y="5312568"/>
              <a:ext cx="828004" cy="652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384" descr="ICON_Server_Rack_Q3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721" y="4587120"/>
              <a:ext cx="828004" cy="652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8253858" y="4573684"/>
              <a:ext cx="8422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Behavioral </a:t>
              </a:r>
            </a:p>
            <a:p>
              <a:r>
                <a:rPr lang="en-US" sz="1100" dirty="0"/>
                <a:t>Analytics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253858" y="5212897"/>
              <a:ext cx="10886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Network Mirroring </a:t>
              </a:r>
            </a:p>
            <a:p>
              <a:endParaRPr lang="en-US" sz="1100" dirty="0"/>
            </a:p>
            <a:p>
              <a:r>
                <a:rPr lang="en-US" sz="1100" dirty="0"/>
                <a:t>Threat Monitoring</a:t>
              </a:r>
            </a:p>
          </p:txBody>
        </p:sp>
        <p:pic>
          <p:nvPicPr>
            <p:cNvPr id="72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04" y="4150939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642" y="4183817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642" y="3457421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091" y="3424526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656" y="3409596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384" descr="ICON_Server_Rack_Q3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997" y="4224941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" name="Rectangle: Rounded Corners 78"/>
          <p:cNvSpPr/>
          <p:nvPr/>
        </p:nvSpPr>
        <p:spPr>
          <a:xfrm>
            <a:off x="677334" y="4510803"/>
            <a:ext cx="2013344" cy="1735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: Rounded Corners 79"/>
          <p:cNvSpPr/>
          <p:nvPr/>
        </p:nvSpPr>
        <p:spPr>
          <a:xfrm>
            <a:off x="1215535" y="2293388"/>
            <a:ext cx="953785" cy="530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Load Balancer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Rectangle: Rounded Corners 80"/>
          <p:cNvSpPr/>
          <p:nvPr/>
        </p:nvSpPr>
        <p:spPr>
          <a:xfrm>
            <a:off x="780014" y="5016358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W-WL0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2" name="Rectangle: Rounded Corners 81"/>
          <p:cNvSpPr/>
          <p:nvPr/>
        </p:nvSpPr>
        <p:spPr>
          <a:xfrm>
            <a:off x="1779497" y="563859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W-</a:t>
            </a:r>
            <a:r>
              <a:rPr lang="en-US" sz="900" dirty="0" err="1">
                <a:solidFill>
                  <a:schemeClr val="tx1"/>
                </a:solidFill>
              </a:rPr>
              <a:t>WLn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/>
          <p:cNvSpPr/>
          <p:nvPr/>
        </p:nvSpPr>
        <p:spPr>
          <a:xfrm>
            <a:off x="1779497" y="5029720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W-WL1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/>
          <p:cNvSpPr/>
          <p:nvPr/>
        </p:nvSpPr>
        <p:spPr>
          <a:xfrm>
            <a:off x="780014" y="564432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W-WL2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244091" y="4654086"/>
            <a:ext cx="107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Web Tier</a:t>
            </a:r>
          </a:p>
        </p:txBody>
      </p:sp>
      <p:sp>
        <p:nvSpPr>
          <p:cNvPr id="86" name="Rectangle: Rounded Corners 85"/>
          <p:cNvSpPr/>
          <p:nvPr/>
        </p:nvSpPr>
        <p:spPr>
          <a:xfrm>
            <a:off x="2877481" y="4510803"/>
            <a:ext cx="2013344" cy="1735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: Rounded Corners 86"/>
          <p:cNvSpPr/>
          <p:nvPr/>
        </p:nvSpPr>
        <p:spPr>
          <a:xfrm>
            <a:off x="3415682" y="2293388"/>
            <a:ext cx="953785" cy="530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App Load Balancer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/>
          <p:cNvSpPr/>
          <p:nvPr/>
        </p:nvSpPr>
        <p:spPr>
          <a:xfrm>
            <a:off x="2980161" y="5016358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A-WL0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/>
          <p:cNvSpPr/>
          <p:nvPr/>
        </p:nvSpPr>
        <p:spPr>
          <a:xfrm>
            <a:off x="3979644" y="563859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A-</a:t>
            </a:r>
            <a:r>
              <a:rPr lang="en-US" sz="900" dirty="0" err="1">
                <a:solidFill>
                  <a:schemeClr val="tx1"/>
                </a:solidFill>
              </a:rPr>
              <a:t>WLn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/>
          <p:cNvSpPr/>
          <p:nvPr/>
        </p:nvSpPr>
        <p:spPr>
          <a:xfrm>
            <a:off x="3979644" y="5029720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A-WL1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1" name="Rectangle: Rounded Corners 90"/>
          <p:cNvSpPr/>
          <p:nvPr/>
        </p:nvSpPr>
        <p:spPr>
          <a:xfrm>
            <a:off x="2980161" y="564432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A-WL2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444238" y="4654086"/>
            <a:ext cx="107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App Tier</a:t>
            </a:r>
          </a:p>
        </p:txBody>
      </p:sp>
      <p:sp>
        <p:nvSpPr>
          <p:cNvPr id="93" name="Rectangle: Rounded Corners 92"/>
          <p:cNvSpPr/>
          <p:nvPr/>
        </p:nvSpPr>
        <p:spPr>
          <a:xfrm>
            <a:off x="5035024" y="4515668"/>
            <a:ext cx="2013344" cy="1735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: Rounded Corners 93"/>
          <p:cNvSpPr/>
          <p:nvPr/>
        </p:nvSpPr>
        <p:spPr>
          <a:xfrm>
            <a:off x="5573225" y="2289864"/>
            <a:ext cx="953785" cy="530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Load Balancer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/>
          <p:cNvSpPr/>
          <p:nvPr/>
        </p:nvSpPr>
        <p:spPr>
          <a:xfrm>
            <a:off x="5137704" y="5021223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D-WL0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95"/>
          <p:cNvSpPr/>
          <p:nvPr/>
        </p:nvSpPr>
        <p:spPr>
          <a:xfrm>
            <a:off x="6137187" y="5643460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D-</a:t>
            </a:r>
            <a:r>
              <a:rPr lang="en-US" sz="900" dirty="0" err="1">
                <a:solidFill>
                  <a:schemeClr val="tx1"/>
                </a:solidFill>
              </a:rPr>
              <a:t>WLn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7" name="Rectangle: Rounded Corners 96"/>
          <p:cNvSpPr/>
          <p:nvPr/>
        </p:nvSpPr>
        <p:spPr>
          <a:xfrm>
            <a:off x="6137187" y="5034585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D-WL1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8" name="Rectangle: Rounded Corners 97"/>
          <p:cNvSpPr/>
          <p:nvPr/>
        </p:nvSpPr>
        <p:spPr>
          <a:xfrm>
            <a:off x="5137704" y="5649190"/>
            <a:ext cx="811300" cy="46692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Work Load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D-WL2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601781" y="4658951"/>
            <a:ext cx="107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 Tier</a:t>
            </a:r>
          </a:p>
        </p:txBody>
      </p:sp>
      <p:pic>
        <p:nvPicPr>
          <p:cNvPr id="100" name="Picture 384" descr="ICON_Server_Rack_Q3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89" y="2721626"/>
            <a:ext cx="28367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384" descr="ICON_Server_Rack_Q3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1" y="2730275"/>
            <a:ext cx="28367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384" descr="ICON_Server_Rack_Q3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79" y="2706959"/>
            <a:ext cx="28367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Isosceles Triangle 102"/>
          <p:cNvSpPr/>
          <p:nvPr/>
        </p:nvSpPr>
        <p:spPr>
          <a:xfrm>
            <a:off x="1302393" y="1887622"/>
            <a:ext cx="5249663" cy="387337"/>
          </a:xfrm>
          <a:prstGeom prst="triangle">
            <a:avLst>
              <a:gd name="adj" fmla="val 492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Diagram 51"/>
          <p:cNvGraphicFramePr/>
          <p:nvPr/>
        </p:nvGraphicFramePr>
        <p:xfrm>
          <a:off x="2429869" y="1525754"/>
          <a:ext cx="2859810" cy="169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3" name="Rectangle 52"/>
          <p:cNvSpPr/>
          <p:nvPr/>
        </p:nvSpPr>
        <p:spPr>
          <a:xfrm>
            <a:off x="3202366" y="1850156"/>
            <a:ext cx="1380415" cy="68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80 %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FA03FE90-85F5-41BA-BCE9-9B78D520EBAB}"/>
              </a:ext>
            </a:extLst>
          </p:cNvPr>
          <p:cNvSpPr txBox="1">
            <a:spLocks/>
          </p:cNvSpPr>
          <p:nvPr/>
        </p:nvSpPr>
        <p:spPr>
          <a:xfrm>
            <a:off x="7541592" y="1292459"/>
            <a:ext cx="4263312" cy="23883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Key Benefits: </a:t>
            </a:r>
            <a:r>
              <a:rPr lang="en-US" dirty="0">
                <a:solidFill>
                  <a:schemeClr val="bg1"/>
                </a:solidFill>
              </a:rPr>
              <a:t>Distributed Security functions for scaled-out applications</a:t>
            </a:r>
          </a:p>
          <a:p>
            <a:r>
              <a:rPr lang="en-US" dirty="0">
                <a:solidFill>
                  <a:schemeClr val="bg1"/>
                </a:solidFill>
              </a:rPr>
              <a:t>Reduce the East-West security appliances costs by 70%.</a:t>
            </a:r>
          </a:p>
          <a:p>
            <a:r>
              <a:rPr lang="en-US" dirty="0">
                <a:solidFill>
                  <a:schemeClr val="bg1"/>
                </a:solidFill>
              </a:rPr>
              <a:t>Eliminate performance bottle necks caused by East-West security appliances.</a:t>
            </a:r>
          </a:p>
          <a:p>
            <a:r>
              <a:rPr lang="en-US" dirty="0">
                <a:solidFill>
                  <a:schemeClr val="bg1"/>
                </a:solidFill>
              </a:rPr>
              <a:t>Achieve better security with less resources i.e. negligible policy configuration.</a:t>
            </a:r>
          </a:p>
          <a:p>
            <a:endParaRPr lang="en-US" dirty="0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C363B3B2-D50C-433C-B3BA-C727F8F3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62" y="213023"/>
            <a:ext cx="11130930" cy="6397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Reduction in Cost and Improvement in Performance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9BBAD1-FAAA-472C-A041-B09CA21EF8FD}"/>
              </a:ext>
            </a:extLst>
          </p:cNvPr>
          <p:cNvGrpSpPr/>
          <p:nvPr/>
        </p:nvGrpSpPr>
        <p:grpSpPr>
          <a:xfrm>
            <a:off x="790717" y="5023026"/>
            <a:ext cx="6205362" cy="1101353"/>
            <a:chOff x="790717" y="5023026"/>
            <a:chExt cx="6205362" cy="1101353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FFECCA6-DDC3-444A-B86A-8E3FE47A9363}"/>
                </a:ext>
              </a:extLst>
            </p:cNvPr>
            <p:cNvSpPr/>
            <p:nvPr/>
          </p:nvSpPr>
          <p:spPr>
            <a:xfrm>
              <a:off x="790717" y="5023026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W-WL0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3424CE5D-BA93-4E13-B5F9-9A43A942791F}"/>
                </a:ext>
              </a:extLst>
            </p:cNvPr>
            <p:cNvSpPr/>
            <p:nvPr/>
          </p:nvSpPr>
          <p:spPr>
            <a:xfrm>
              <a:off x="1793793" y="5025171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W-WL1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B06771D6-D1CC-4BD6-B749-1D321173EDA9}"/>
                </a:ext>
              </a:extLst>
            </p:cNvPr>
            <p:cNvSpPr/>
            <p:nvPr/>
          </p:nvSpPr>
          <p:spPr>
            <a:xfrm>
              <a:off x="792039" y="5632272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W-WL2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10ADFC7C-7B48-44D9-B07B-FE7D04A274A3}"/>
                </a:ext>
              </a:extLst>
            </p:cNvPr>
            <p:cNvSpPr/>
            <p:nvPr/>
          </p:nvSpPr>
          <p:spPr>
            <a:xfrm>
              <a:off x="1792727" y="5625911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W-</a:t>
              </a:r>
              <a:r>
                <a:rPr lang="en-US" sz="900" dirty="0" err="1">
                  <a:solidFill>
                    <a:schemeClr val="tx1"/>
                  </a:solidFill>
                </a:rPr>
                <a:t>WLn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0A8B7CF9-0759-4C43-98C9-9F94D34D573F}"/>
                </a:ext>
              </a:extLst>
            </p:cNvPr>
            <p:cNvSpPr/>
            <p:nvPr/>
          </p:nvSpPr>
          <p:spPr>
            <a:xfrm>
              <a:off x="2979801" y="5024621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A-WL0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D39657B-FF4F-49E6-9C26-6EDAD73B9C63}"/>
                </a:ext>
              </a:extLst>
            </p:cNvPr>
            <p:cNvSpPr/>
            <p:nvPr/>
          </p:nvSpPr>
          <p:spPr>
            <a:xfrm>
              <a:off x="3979284" y="5646858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A-</a:t>
              </a:r>
              <a:r>
                <a:rPr lang="en-US" sz="900" dirty="0" err="1">
                  <a:solidFill>
                    <a:schemeClr val="tx1"/>
                  </a:solidFill>
                </a:rPr>
                <a:t>WLn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20CF02B5-8305-4003-83B4-8C45ADD95540}"/>
                </a:ext>
              </a:extLst>
            </p:cNvPr>
            <p:cNvSpPr/>
            <p:nvPr/>
          </p:nvSpPr>
          <p:spPr>
            <a:xfrm>
              <a:off x="3979284" y="5037983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A-WL1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F7EF6D79-3767-4E45-832C-CD0D5A5A84B8}"/>
                </a:ext>
              </a:extLst>
            </p:cNvPr>
            <p:cNvSpPr/>
            <p:nvPr/>
          </p:nvSpPr>
          <p:spPr>
            <a:xfrm>
              <a:off x="2979801" y="5652588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A-WL2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0EDF2AF2-70C7-47BB-8D60-97C2A8432325}"/>
                </a:ext>
              </a:extLst>
            </p:cNvPr>
            <p:cNvSpPr/>
            <p:nvPr/>
          </p:nvSpPr>
          <p:spPr>
            <a:xfrm>
              <a:off x="5185296" y="5029486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D-WL0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2B78DED6-B04E-4A2D-B414-EAA8935AAEC8}"/>
                </a:ext>
              </a:extLst>
            </p:cNvPr>
            <p:cNvSpPr/>
            <p:nvPr/>
          </p:nvSpPr>
          <p:spPr>
            <a:xfrm>
              <a:off x="6184779" y="5651723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D-</a:t>
              </a:r>
              <a:r>
                <a:rPr lang="en-US" sz="900" dirty="0" err="1">
                  <a:solidFill>
                    <a:schemeClr val="tx1"/>
                  </a:solidFill>
                </a:rPr>
                <a:t>WLn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0651C337-3D69-48A0-89CA-6AB7F31D52AD}"/>
                </a:ext>
              </a:extLst>
            </p:cNvPr>
            <p:cNvSpPr/>
            <p:nvPr/>
          </p:nvSpPr>
          <p:spPr>
            <a:xfrm>
              <a:off x="6184779" y="5042848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D-WL1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D792D4FE-11BF-4A68-994F-E8D78FAE715E}"/>
                </a:ext>
              </a:extLst>
            </p:cNvPr>
            <p:cNvSpPr/>
            <p:nvPr/>
          </p:nvSpPr>
          <p:spPr>
            <a:xfrm>
              <a:off x="5185296" y="5657453"/>
              <a:ext cx="811300" cy="466926"/>
            </a:xfrm>
            <a:prstGeom prst="roundRect">
              <a:avLst/>
            </a:prstGeom>
            <a:solidFill>
              <a:schemeClr val="bg2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D-WL2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6" name="Date Placeholder 2">
            <a:extLst>
              <a:ext uri="{FF2B5EF4-FFF2-40B4-BE49-F238E27FC236}">
                <a16:creationId xmlns:a16="http://schemas.microsoft.com/office/drawing/2014/main" id="{2D0B4FA6-6056-45AE-B44D-63B0F2CB76AC}"/>
              </a:ext>
            </a:extLst>
          </p:cNvPr>
          <p:cNvSpPr txBox="1">
            <a:spLocks/>
          </p:cNvSpPr>
          <p:nvPr/>
        </p:nvSpPr>
        <p:spPr>
          <a:xfrm>
            <a:off x="9803605" y="6391925"/>
            <a:ext cx="9119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A1A0F-B1B9-4F49-ADCA-BADA19E3833E}" type="datetime1">
              <a:rPr lang="en-US" smtClean="0">
                <a:solidFill>
                  <a:schemeClr val="bg1"/>
                </a:solidFill>
              </a:rPr>
              <a:pPr/>
              <a:t>10/30/2020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0" name="Footer Placeholder 4">
            <a:extLst>
              <a:ext uri="{FF2B5EF4-FFF2-40B4-BE49-F238E27FC236}">
                <a16:creationId xmlns:a16="http://schemas.microsoft.com/office/drawing/2014/main" id="{2E67A1BE-7C11-4DAE-8838-B3924AB6D391}"/>
              </a:ext>
            </a:extLst>
          </p:cNvPr>
          <p:cNvSpPr txBox="1">
            <a:spLocks/>
          </p:cNvSpPr>
          <p:nvPr/>
        </p:nvSpPr>
        <p:spPr>
          <a:xfrm>
            <a:off x="677334" y="6396363"/>
            <a:ext cx="62976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Avocado Systems Inc.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Slide Number Placeholder 7">
            <a:extLst>
              <a:ext uri="{FF2B5EF4-FFF2-40B4-BE49-F238E27FC236}">
                <a16:creationId xmlns:a16="http://schemas.microsoft.com/office/drawing/2014/main" id="{CB6E5B1C-D35E-4A7A-A20C-7DBB0819A732}"/>
              </a:ext>
            </a:extLst>
          </p:cNvPr>
          <p:cNvSpPr txBox="1">
            <a:spLocks/>
          </p:cNvSpPr>
          <p:nvPr/>
        </p:nvSpPr>
        <p:spPr>
          <a:xfrm>
            <a:off x="11337421" y="6396362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1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8749697-6BFF-46B7-B5CC-CA444CE7B19E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5C9E1A29-4471-4D37-A11F-1D3C753DA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BA93755-6F49-45CC-9965-155637B3B9F8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226" y="60371"/>
            <a:ext cx="10898139" cy="658091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Avocado Security Platform: Incremental  Benefits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999FE-3993-4A3F-B276-7777B5E8E049}" type="datetime1">
              <a:rPr lang="en-US" smtClean="0"/>
              <a:pPr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Avocado Systems Inc.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ADB7-6BBC-4871-A0E5-E3949B97B23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6637" y="1081328"/>
            <a:ext cx="6335346" cy="49600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9696DE8-E1B5-4A31-A6FD-397B211ECE74}"/>
              </a:ext>
            </a:extLst>
          </p:cNvPr>
          <p:cNvGrpSpPr/>
          <p:nvPr/>
        </p:nvGrpSpPr>
        <p:grpSpPr>
          <a:xfrm>
            <a:off x="5026474" y="1848643"/>
            <a:ext cx="4326904" cy="1068474"/>
            <a:chOff x="612775" y="3767666"/>
            <a:chExt cx="10879571" cy="2568115"/>
          </a:xfrm>
        </p:grpSpPr>
        <p:pic>
          <p:nvPicPr>
            <p:cNvPr id="73" name="Picture 4" descr="C:\Users\Savita Kamble\AppData\Local\Microsoft\Windows\Temporary Internet Files\Content.IE5\P7MPIQE0\large-Large-Server-33.3-13443[1].gif">
              <a:extLst>
                <a:ext uri="{FF2B5EF4-FFF2-40B4-BE49-F238E27FC236}">
                  <a16:creationId xmlns:a16="http://schemas.microsoft.com/office/drawing/2014/main" id="{3F1C5706-CD5E-4D72-A692-19417BAD1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46" y="4009276"/>
              <a:ext cx="1461546" cy="1909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5" descr="C:\Users\Savita Kamble\AppData\Local\Microsoft\Windows\Temporary Internet Files\Content.IE5\P7MPIQE0\VMware[1].png">
              <a:extLst>
                <a:ext uri="{FF2B5EF4-FFF2-40B4-BE49-F238E27FC236}">
                  <a16:creationId xmlns:a16="http://schemas.microsoft.com/office/drawing/2014/main" id="{A851B8D0-34A8-485B-92A4-184CCFD8C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128" y="3767666"/>
              <a:ext cx="2505332" cy="2164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F3274D5-3FAE-4B54-945B-E05D1C8159A6}"/>
                </a:ext>
              </a:extLst>
            </p:cNvPr>
            <p:cNvGrpSpPr/>
            <p:nvPr/>
          </p:nvGrpSpPr>
          <p:grpSpPr>
            <a:xfrm>
              <a:off x="5919006" y="4013282"/>
              <a:ext cx="2861312" cy="1694039"/>
              <a:chOff x="3930884" y="3094907"/>
              <a:chExt cx="3338455" cy="1786074"/>
            </a:xfrm>
          </p:grpSpPr>
          <p:pic>
            <p:nvPicPr>
              <p:cNvPr id="81" name="Picture 6" descr="Image result for kubernetes transparent logo">
                <a:extLst>
                  <a:ext uri="{FF2B5EF4-FFF2-40B4-BE49-F238E27FC236}">
                    <a16:creationId xmlns:a16="http://schemas.microsoft.com/office/drawing/2014/main" id="{C8C7E389-9A31-485D-93E5-2B17AB9EC6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0884" y="3340283"/>
                <a:ext cx="1335382" cy="1295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8" descr="Image result for docker icon transparent">
                <a:extLst>
                  <a:ext uri="{FF2B5EF4-FFF2-40B4-BE49-F238E27FC236}">
                    <a16:creationId xmlns:a16="http://schemas.microsoft.com/office/drawing/2014/main" id="{B5D87027-6063-4B3D-B2A2-51329C2C6E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6266" y="3094907"/>
                <a:ext cx="2003073" cy="1786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6" name="Picture 11" descr="Image result for aws lambda transparent logo">
              <a:extLst>
                <a:ext uri="{FF2B5EF4-FFF2-40B4-BE49-F238E27FC236}">
                  <a16:creationId xmlns:a16="http://schemas.microsoft.com/office/drawing/2014/main" id="{C06F248F-EC28-43A8-97CB-2583EC482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581" y="4013282"/>
              <a:ext cx="1781055" cy="1781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itle 1">
              <a:extLst>
                <a:ext uri="{FF2B5EF4-FFF2-40B4-BE49-F238E27FC236}">
                  <a16:creationId xmlns:a16="http://schemas.microsoft.com/office/drawing/2014/main" id="{0410B6C3-856B-4ECE-999A-072483478CC4}"/>
                </a:ext>
              </a:extLst>
            </p:cNvPr>
            <p:cNvSpPr txBox="1">
              <a:spLocks/>
            </p:cNvSpPr>
            <p:nvPr/>
          </p:nvSpPr>
          <p:spPr>
            <a:xfrm>
              <a:off x="612775" y="5919029"/>
              <a:ext cx="2109643" cy="367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 dirty="0"/>
                <a:t>Bare-Metal</a:t>
              </a:r>
            </a:p>
          </p:txBody>
        </p:sp>
        <p:sp>
          <p:nvSpPr>
            <p:cNvPr id="78" name="Title 1">
              <a:extLst>
                <a:ext uri="{FF2B5EF4-FFF2-40B4-BE49-F238E27FC236}">
                  <a16:creationId xmlns:a16="http://schemas.microsoft.com/office/drawing/2014/main" id="{635B95C1-FA5C-4F8E-B794-B50D74B0DE23}"/>
                </a:ext>
              </a:extLst>
            </p:cNvPr>
            <p:cNvSpPr txBox="1">
              <a:spLocks/>
            </p:cNvSpPr>
            <p:nvPr/>
          </p:nvSpPr>
          <p:spPr>
            <a:xfrm>
              <a:off x="3365927" y="5932036"/>
              <a:ext cx="2109643" cy="367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 dirty="0"/>
                <a:t>Virtualized</a:t>
              </a:r>
            </a:p>
          </p:txBody>
        </p:sp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736E7628-24BB-42B4-A5E4-719FD1AEDE71}"/>
                </a:ext>
              </a:extLst>
            </p:cNvPr>
            <p:cNvSpPr txBox="1">
              <a:spLocks/>
            </p:cNvSpPr>
            <p:nvPr/>
          </p:nvSpPr>
          <p:spPr>
            <a:xfrm>
              <a:off x="6159551" y="5887916"/>
              <a:ext cx="2109643" cy="367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 dirty="0"/>
                <a:t>Containerized</a:t>
              </a:r>
            </a:p>
          </p:txBody>
        </p:sp>
        <p:sp>
          <p:nvSpPr>
            <p:cNvPr id="80" name="Title 1">
              <a:extLst>
                <a:ext uri="{FF2B5EF4-FFF2-40B4-BE49-F238E27FC236}">
                  <a16:creationId xmlns:a16="http://schemas.microsoft.com/office/drawing/2014/main" id="{A1C67E9D-937F-4A4C-8338-07F052E69246}"/>
                </a:ext>
              </a:extLst>
            </p:cNvPr>
            <p:cNvSpPr txBox="1">
              <a:spLocks/>
            </p:cNvSpPr>
            <p:nvPr/>
          </p:nvSpPr>
          <p:spPr>
            <a:xfrm>
              <a:off x="8651418" y="5807076"/>
              <a:ext cx="2840928" cy="52870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400" dirty="0"/>
                <a:t>Micro-services, </a:t>
              </a:r>
              <a:r>
                <a:rPr lang="en-US" sz="2400" dirty="0" err="1"/>
                <a:t>serverless</a:t>
              </a:r>
              <a:r>
                <a:rPr lang="en-US" sz="2400" dirty="0"/>
                <a:t> Lambda Functions, APIs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42C8F5A1-1E63-4B52-A35B-551AB42C15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8487" y="1763194"/>
            <a:ext cx="1885018" cy="1765425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E24727A-FA7B-4F85-BA64-ECBF807C8EEA}"/>
              </a:ext>
            </a:extLst>
          </p:cNvPr>
          <p:cNvGrpSpPr/>
          <p:nvPr/>
        </p:nvGrpSpPr>
        <p:grpSpPr>
          <a:xfrm>
            <a:off x="222715" y="1293867"/>
            <a:ext cx="4507048" cy="3179234"/>
            <a:chOff x="358117" y="1824860"/>
            <a:chExt cx="6776540" cy="458162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D49C867-77CC-4DE7-B0D2-170F9D8F8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8117" y="2908828"/>
              <a:ext cx="761373" cy="761373"/>
            </a:xfrm>
            <a:prstGeom prst="rect">
              <a:avLst/>
            </a:prstGeom>
          </p:spPr>
        </p:pic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249DE6CD-E5BE-40AE-8AA2-2D4E03CF021E}"/>
                </a:ext>
              </a:extLst>
            </p:cNvPr>
            <p:cNvSpPr/>
            <p:nvPr/>
          </p:nvSpPr>
          <p:spPr>
            <a:xfrm>
              <a:off x="429336" y="1824860"/>
              <a:ext cx="6705321" cy="1804461"/>
            </a:xfrm>
            <a:prstGeom prst="arc">
              <a:avLst>
                <a:gd name="adj1" fmla="val 10821530"/>
                <a:gd name="adj2" fmla="val 2868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D3B02049-61BA-45DD-BB5D-E41DEE4B8721}"/>
                </a:ext>
              </a:extLst>
            </p:cNvPr>
            <p:cNvSpPr/>
            <p:nvPr/>
          </p:nvSpPr>
          <p:spPr>
            <a:xfrm>
              <a:off x="1215535" y="3039074"/>
              <a:ext cx="953785" cy="53004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Monitoring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8349CF84-4953-4BD6-9C55-F15ECEE09A31}"/>
                </a:ext>
              </a:extLst>
            </p:cNvPr>
            <p:cNvSpPr/>
            <p:nvPr/>
          </p:nvSpPr>
          <p:spPr>
            <a:xfrm>
              <a:off x="1211971" y="379299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WAF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4AEB58C-E06C-49A8-A445-37B5D1A89714}"/>
                </a:ext>
              </a:extLst>
            </p:cNvPr>
            <p:cNvSpPr/>
            <p:nvPr/>
          </p:nvSpPr>
          <p:spPr>
            <a:xfrm>
              <a:off x="3415683" y="3034528"/>
              <a:ext cx="953784" cy="53004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Monitoring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7C6499E6-61C1-46F8-ABD7-21D64CDB19F8}"/>
                </a:ext>
              </a:extLst>
            </p:cNvPr>
            <p:cNvSpPr/>
            <p:nvPr/>
          </p:nvSpPr>
          <p:spPr>
            <a:xfrm>
              <a:off x="3412118" y="379299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App FW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379657A-7276-4C99-BB9A-BB2B4CEEEE55}"/>
                </a:ext>
              </a:extLst>
            </p:cNvPr>
            <p:cNvSpPr/>
            <p:nvPr/>
          </p:nvSpPr>
          <p:spPr>
            <a:xfrm>
              <a:off x="5573225" y="2997448"/>
              <a:ext cx="953784" cy="53004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Monitoring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48FDA27-4580-40EC-A994-FE1408643F69}"/>
                </a:ext>
              </a:extLst>
            </p:cNvPr>
            <p:cNvSpPr/>
            <p:nvPr/>
          </p:nvSpPr>
          <p:spPr>
            <a:xfrm>
              <a:off x="5569661" y="3755919"/>
              <a:ext cx="953785" cy="53004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App FW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93" name="Picture 384" descr="ICON_Server_Rack_Q308">
              <a:extLst>
                <a:ext uri="{FF2B5EF4-FFF2-40B4-BE49-F238E27FC236}">
                  <a16:creationId xmlns:a16="http://schemas.microsoft.com/office/drawing/2014/main" id="{770F3D67-0AF6-4B45-879D-A77393F00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04" y="4150939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384" descr="ICON_Server_Rack_Q308">
              <a:extLst>
                <a:ext uri="{FF2B5EF4-FFF2-40B4-BE49-F238E27FC236}">
                  <a16:creationId xmlns:a16="http://schemas.microsoft.com/office/drawing/2014/main" id="{7B55DF54-F26A-4CE5-A71E-86A8E126A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642" y="4183817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384" descr="ICON_Server_Rack_Q308">
              <a:extLst>
                <a:ext uri="{FF2B5EF4-FFF2-40B4-BE49-F238E27FC236}">
                  <a16:creationId xmlns:a16="http://schemas.microsoft.com/office/drawing/2014/main" id="{EE8E2829-F15F-490D-8065-DA3C0DF0F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642" y="3457421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384" descr="ICON_Server_Rack_Q308">
              <a:extLst>
                <a:ext uri="{FF2B5EF4-FFF2-40B4-BE49-F238E27FC236}">
                  <a16:creationId xmlns:a16="http://schemas.microsoft.com/office/drawing/2014/main" id="{7555A645-C4B6-4635-A55C-86DEC8EB7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091" y="3424526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384" descr="ICON_Server_Rack_Q308">
              <a:extLst>
                <a:ext uri="{FF2B5EF4-FFF2-40B4-BE49-F238E27FC236}">
                  <a16:creationId xmlns:a16="http://schemas.microsoft.com/office/drawing/2014/main" id="{BD42C15E-7051-465C-B648-113C62073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656" y="3409596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384" descr="ICON_Server_Rack_Q308">
              <a:extLst>
                <a:ext uri="{FF2B5EF4-FFF2-40B4-BE49-F238E27FC236}">
                  <a16:creationId xmlns:a16="http://schemas.microsoft.com/office/drawing/2014/main" id="{7714F804-F2D6-4CF2-9A75-4FFB256E6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997" y="4224941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Footer Placeholder 2">
              <a:extLst>
                <a:ext uri="{FF2B5EF4-FFF2-40B4-BE49-F238E27FC236}">
                  <a16:creationId xmlns:a16="http://schemas.microsoft.com/office/drawing/2014/main" id="{D42F10CC-7B36-4CCC-A4CB-D91D67A5A02F}"/>
                </a:ext>
              </a:extLst>
            </p:cNvPr>
            <p:cNvSpPr txBox="1">
              <a:spLocks/>
            </p:cNvSpPr>
            <p:nvPr/>
          </p:nvSpPr>
          <p:spPr>
            <a:xfrm>
              <a:off x="677334" y="6041362"/>
              <a:ext cx="629761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" b="1" baseline="30000"/>
                <a:t>©</a:t>
              </a:r>
              <a:r>
                <a:rPr lang="en-US" sz="600" b="1"/>
                <a:t>Avocado Systems Inc. | Confidential  |</a:t>
              </a:r>
              <a:endParaRPr lang="en-US" sz="600" b="1" dirty="0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230B55CA-9B58-4504-B65F-04C7D4734CE4}"/>
                </a:ext>
              </a:extLst>
            </p:cNvPr>
            <p:cNvSpPr/>
            <p:nvPr/>
          </p:nvSpPr>
          <p:spPr>
            <a:xfrm>
              <a:off x="677334" y="4510803"/>
              <a:ext cx="2013344" cy="173530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D9DF6098-4085-45B4-B1A4-2A266D3F6697}"/>
                </a:ext>
              </a:extLst>
            </p:cNvPr>
            <p:cNvSpPr/>
            <p:nvPr/>
          </p:nvSpPr>
          <p:spPr>
            <a:xfrm>
              <a:off x="1215535" y="2293388"/>
              <a:ext cx="953785" cy="53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Load Balancer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8FFFB3D9-325E-4818-8391-C1297827314F}"/>
                </a:ext>
              </a:extLst>
            </p:cNvPr>
            <p:cNvSpPr/>
            <p:nvPr/>
          </p:nvSpPr>
          <p:spPr>
            <a:xfrm>
              <a:off x="780014" y="5016358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W-WL0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4AFBCDF1-BF8D-4F8A-95EE-E42726E057AE}"/>
                </a:ext>
              </a:extLst>
            </p:cNvPr>
            <p:cNvSpPr/>
            <p:nvPr/>
          </p:nvSpPr>
          <p:spPr>
            <a:xfrm>
              <a:off x="1779497" y="5638595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W-</a:t>
              </a:r>
              <a:r>
                <a:rPr lang="en-US" sz="600" dirty="0" err="1">
                  <a:solidFill>
                    <a:schemeClr val="tx1"/>
                  </a:solidFill>
                </a:rPr>
                <a:t>WLn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DF383299-99B0-463B-8557-90FA7F3B6582}"/>
                </a:ext>
              </a:extLst>
            </p:cNvPr>
            <p:cNvSpPr/>
            <p:nvPr/>
          </p:nvSpPr>
          <p:spPr>
            <a:xfrm>
              <a:off x="1779497" y="5029720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W-WL1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2AAAE0CC-1A25-4380-BD50-5D7730961D25}"/>
                </a:ext>
              </a:extLst>
            </p:cNvPr>
            <p:cNvSpPr/>
            <p:nvPr/>
          </p:nvSpPr>
          <p:spPr>
            <a:xfrm>
              <a:off x="780014" y="5644325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W-WL2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130C9D6-2B1F-4003-AE0F-3836DE955EE0}"/>
                </a:ext>
              </a:extLst>
            </p:cNvPr>
            <p:cNvSpPr txBox="1"/>
            <p:nvPr/>
          </p:nvSpPr>
          <p:spPr>
            <a:xfrm>
              <a:off x="1244090" y="4654085"/>
              <a:ext cx="1257614" cy="37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Web Tier</a:t>
              </a: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DF187FB3-E4AD-4AB5-967D-4B108B50007F}"/>
                </a:ext>
              </a:extLst>
            </p:cNvPr>
            <p:cNvSpPr/>
            <p:nvPr/>
          </p:nvSpPr>
          <p:spPr>
            <a:xfrm>
              <a:off x="2877481" y="4510803"/>
              <a:ext cx="2013344" cy="173530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37978B42-AC43-43CB-B0CC-BF542DC7FE93}"/>
                </a:ext>
              </a:extLst>
            </p:cNvPr>
            <p:cNvSpPr/>
            <p:nvPr/>
          </p:nvSpPr>
          <p:spPr>
            <a:xfrm>
              <a:off x="3415682" y="2293388"/>
              <a:ext cx="953785" cy="53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Load Balancer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0CB501BA-22A4-4382-B9A6-634E27A50D03}"/>
                </a:ext>
              </a:extLst>
            </p:cNvPr>
            <p:cNvSpPr/>
            <p:nvPr/>
          </p:nvSpPr>
          <p:spPr>
            <a:xfrm>
              <a:off x="2980161" y="5016358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A-WL0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D7E92683-7AA7-4FF1-9545-FE2042C3716C}"/>
                </a:ext>
              </a:extLst>
            </p:cNvPr>
            <p:cNvSpPr/>
            <p:nvPr/>
          </p:nvSpPr>
          <p:spPr>
            <a:xfrm>
              <a:off x="3979644" y="5638595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A-</a:t>
              </a:r>
              <a:r>
                <a:rPr lang="en-US" sz="600" dirty="0" err="1">
                  <a:solidFill>
                    <a:schemeClr val="tx1"/>
                  </a:solidFill>
                </a:rPr>
                <a:t>WLn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E45904A6-7FA8-4E61-9B23-DF17227F18B5}"/>
                </a:ext>
              </a:extLst>
            </p:cNvPr>
            <p:cNvSpPr/>
            <p:nvPr/>
          </p:nvSpPr>
          <p:spPr>
            <a:xfrm>
              <a:off x="3979644" y="5029720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A-WL1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B094AD71-A476-4B21-8AD4-81F7806C92A3}"/>
                </a:ext>
              </a:extLst>
            </p:cNvPr>
            <p:cNvSpPr/>
            <p:nvPr/>
          </p:nvSpPr>
          <p:spPr>
            <a:xfrm>
              <a:off x="2980161" y="5644325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A-WL2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0615E5F-4AC9-4350-B398-C8E8B69B35FD}"/>
                </a:ext>
              </a:extLst>
            </p:cNvPr>
            <p:cNvSpPr txBox="1"/>
            <p:nvPr/>
          </p:nvSpPr>
          <p:spPr>
            <a:xfrm>
              <a:off x="3444237" y="4654085"/>
              <a:ext cx="1314892" cy="37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App Tier</a:t>
              </a: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D4B3C0C-61BE-4AAD-8104-5F86814E6AE8}"/>
                </a:ext>
              </a:extLst>
            </p:cNvPr>
            <p:cNvSpPr/>
            <p:nvPr/>
          </p:nvSpPr>
          <p:spPr>
            <a:xfrm>
              <a:off x="5035024" y="4515668"/>
              <a:ext cx="2013344" cy="173530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196CFDE8-7178-4B3D-A8DA-CD32F737921A}"/>
                </a:ext>
              </a:extLst>
            </p:cNvPr>
            <p:cNvSpPr/>
            <p:nvPr/>
          </p:nvSpPr>
          <p:spPr>
            <a:xfrm>
              <a:off x="5573225" y="2289864"/>
              <a:ext cx="953785" cy="53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Load Balancer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4F717706-0D35-4A0F-A3A9-5D21F50E7148}"/>
                </a:ext>
              </a:extLst>
            </p:cNvPr>
            <p:cNvSpPr/>
            <p:nvPr/>
          </p:nvSpPr>
          <p:spPr>
            <a:xfrm>
              <a:off x="5137704" y="5021223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D-WL0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DA8FA72B-3A8F-48CF-BC42-588D31DB260B}"/>
                </a:ext>
              </a:extLst>
            </p:cNvPr>
            <p:cNvSpPr/>
            <p:nvPr/>
          </p:nvSpPr>
          <p:spPr>
            <a:xfrm>
              <a:off x="6137187" y="5643460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D-</a:t>
              </a:r>
              <a:r>
                <a:rPr lang="en-US" sz="600" dirty="0" err="1">
                  <a:solidFill>
                    <a:schemeClr val="tx1"/>
                  </a:solidFill>
                </a:rPr>
                <a:t>WLn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AD1360B3-5FD8-40AC-BAD4-BB79674C77DE}"/>
                </a:ext>
              </a:extLst>
            </p:cNvPr>
            <p:cNvSpPr/>
            <p:nvPr/>
          </p:nvSpPr>
          <p:spPr>
            <a:xfrm>
              <a:off x="6137187" y="5034585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D-WL1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594A7D9F-59F8-4BF1-9F76-2BAD7608387D}"/>
                </a:ext>
              </a:extLst>
            </p:cNvPr>
            <p:cNvSpPr/>
            <p:nvPr/>
          </p:nvSpPr>
          <p:spPr>
            <a:xfrm>
              <a:off x="5137704" y="5649190"/>
              <a:ext cx="811300" cy="4669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Work Load</a:t>
              </a:r>
            </a:p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D-WL2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67853D9-7686-4E97-B878-35D3CE7B1928}"/>
                </a:ext>
              </a:extLst>
            </p:cNvPr>
            <p:cNvSpPr txBox="1"/>
            <p:nvPr/>
          </p:nvSpPr>
          <p:spPr>
            <a:xfrm>
              <a:off x="5601782" y="4658951"/>
              <a:ext cx="1070811" cy="41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DB Tier</a:t>
              </a:r>
            </a:p>
          </p:txBody>
        </p:sp>
        <p:pic>
          <p:nvPicPr>
            <p:cNvPr id="121" name="Picture 384" descr="ICON_Server_Rack_Q308">
              <a:extLst>
                <a:ext uri="{FF2B5EF4-FFF2-40B4-BE49-F238E27FC236}">
                  <a16:creationId xmlns:a16="http://schemas.microsoft.com/office/drawing/2014/main" id="{A586BE6B-2DFE-4633-B56F-9B03F6072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589" y="2721626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384" descr="ICON_Server_Rack_Q308">
              <a:extLst>
                <a:ext uri="{FF2B5EF4-FFF2-40B4-BE49-F238E27FC236}">
                  <a16:creationId xmlns:a16="http://schemas.microsoft.com/office/drawing/2014/main" id="{F640CC2B-5343-4F2B-8390-ABC2A7613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891" y="2730275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384" descr="ICON_Server_Rack_Q308">
              <a:extLst>
                <a:ext uri="{FF2B5EF4-FFF2-40B4-BE49-F238E27FC236}">
                  <a16:creationId xmlns:a16="http://schemas.microsoft.com/office/drawing/2014/main" id="{ED1A0418-FFD0-497B-9BC1-D6D63E246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279" y="2706959"/>
              <a:ext cx="283675" cy="22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BB69CF9C-2C52-43E2-B01A-5C1F2380F57B}"/>
                </a:ext>
              </a:extLst>
            </p:cNvPr>
            <p:cNvSpPr/>
            <p:nvPr/>
          </p:nvSpPr>
          <p:spPr>
            <a:xfrm>
              <a:off x="1302393" y="1887622"/>
              <a:ext cx="5249663" cy="387337"/>
            </a:xfrm>
            <a:prstGeom prst="triangle">
              <a:avLst>
                <a:gd name="adj" fmla="val 4920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1C7FE0-E47E-4B37-888E-1D41690B08CB}"/>
                </a:ext>
              </a:extLst>
            </p:cNvPr>
            <p:cNvGrpSpPr/>
            <p:nvPr/>
          </p:nvGrpSpPr>
          <p:grpSpPr>
            <a:xfrm>
              <a:off x="790717" y="5023026"/>
              <a:ext cx="6165960" cy="1101353"/>
              <a:chOff x="790717" y="5023026"/>
              <a:chExt cx="6165960" cy="1101353"/>
            </a:xfrm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C0EA491A-8A48-488A-B799-284906AE9E92}"/>
                  </a:ext>
                </a:extLst>
              </p:cNvPr>
              <p:cNvSpPr/>
              <p:nvPr/>
            </p:nvSpPr>
            <p:spPr>
              <a:xfrm>
                <a:off x="790717" y="5023026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W-WL0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FC78578C-DD82-4902-8703-1F17DEED7035}"/>
                  </a:ext>
                </a:extLst>
              </p:cNvPr>
              <p:cNvSpPr/>
              <p:nvPr/>
            </p:nvSpPr>
            <p:spPr>
              <a:xfrm>
                <a:off x="1793793" y="5025171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W-WL1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id="{0121A86E-1548-4032-8196-F5D7AE835E1A}"/>
                  </a:ext>
                </a:extLst>
              </p:cNvPr>
              <p:cNvSpPr/>
              <p:nvPr/>
            </p:nvSpPr>
            <p:spPr>
              <a:xfrm>
                <a:off x="792039" y="5632272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W-WL2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4B23859B-2D89-48EC-AFD1-953B3BEDB733}"/>
                  </a:ext>
                </a:extLst>
              </p:cNvPr>
              <p:cNvSpPr/>
              <p:nvPr/>
            </p:nvSpPr>
            <p:spPr>
              <a:xfrm>
                <a:off x="1792727" y="5625911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W-</a:t>
                </a:r>
                <a:r>
                  <a:rPr lang="en-US" sz="600" dirty="0" err="1">
                    <a:solidFill>
                      <a:schemeClr val="tx1"/>
                    </a:solidFill>
                  </a:rPr>
                  <a:t>WLn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EB441A91-F001-425F-8645-3822DF9CBBDD}"/>
                  </a:ext>
                </a:extLst>
              </p:cNvPr>
              <p:cNvSpPr/>
              <p:nvPr/>
            </p:nvSpPr>
            <p:spPr>
              <a:xfrm>
                <a:off x="2979801" y="5024621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A-WL0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ABC55009-3AF5-47AD-A46F-2C84F7DD736C}"/>
                  </a:ext>
                </a:extLst>
              </p:cNvPr>
              <p:cNvSpPr/>
              <p:nvPr/>
            </p:nvSpPr>
            <p:spPr>
              <a:xfrm>
                <a:off x="3979284" y="5646858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A-</a:t>
                </a:r>
                <a:r>
                  <a:rPr lang="en-US" sz="600" dirty="0" err="1">
                    <a:solidFill>
                      <a:schemeClr val="tx1"/>
                    </a:solidFill>
                  </a:rPr>
                  <a:t>WLn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0D5D83B5-2AD0-434C-A954-9D79F0D3CD23}"/>
                  </a:ext>
                </a:extLst>
              </p:cNvPr>
              <p:cNvSpPr/>
              <p:nvPr/>
            </p:nvSpPr>
            <p:spPr>
              <a:xfrm>
                <a:off x="3979284" y="5037983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A-WL1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77D68696-C45C-4C88-A6A3-0F3490C830DF}"/>
                  </a:ext>
                </a:extLst>
              </p:cNvPr>
              <p:cNvSpPr/>
              <p:nvPr/>
            </p:nvSpPr>
            <p:spPr>
              <a:xfrm>
                <a:off x="2979801" y="5652588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A-WL2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9E8C43C9-E514-4912-8D48-ADFF8C585CD0}"/>
                  </a:ext>
                </a:extLst>
              </p:cNvPr>
              <p:cNvSpPr/>
              <p:nvPr/>
            </p:nvSpPr>
            <p:spPr>
              <a:xfrm>
                <a:off x="5141513" y="5029486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D-WL0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75BEEA4-E387-48A5-BCF5-5240B38A30E1}"/>
                  </a:ext>
                </a:extLst>
              </p:cNvPr>
              <p:cNvSpPr/>
              <p:nvPr/>
            </p:nvSpPr>
            <p:spPr>
              <a:xfrm>
                <a:off x="6145377" y="5651724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D-</a:t>
                </a:r>
                <a:r>
                  <a:rPr lang="en-US" sz="600" dirty="0" err="1">
                    <a:solidFill>
                      <a:schemeClr val="tx1"/>
                    </a:solidFill>
                  </a:rPr>
                  <a:t>WLn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82987BB7-8D9F-4D04-A247-944167E196E5}"/>
                  </a:ext>
                </a:extLst>
              </p:cNvPr>
              <p:cNvSpPr/>
              <p:nvPr/>
            </p:nvSpPr>
            <p:spPr>
              <a:xfrm>
                <a:off x="6145377" y="5042848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D-WL1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FDF2D3CC-AE1F-4AD7-BA01-D87EC23803BB}"/>
                  </a:ext>
                </a:extLst>
              </p:cNvPr>
              <p:cNvSpPr/>
              <p:nvPr/>
            </p:nvSpPr>
            <p:spPr>
              <a:xfrm>
                <a:off x="5145894" y="5657453"/>
                <a:ext cx="811300" cy="466926"/>
              </a:xfrm>
              <a:prstGeom prst="roundRect">
                <a:avLst/>
              </a:prstGeom>
              <a:solidFill>
                <a:schemeClr val="bg2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Work Load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D-WL2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980149-805A-44A4-A8B0-1F7FD15AE6D4}"/>
                </a:ext>
              </a:extLst>
            </p:cNvPr>
            <p:cNvSpPr txBox="1"/>
            <p:nvPr/>
          </p:nvSpPr>
          <p:spPr>
            <a:xfrm>
              <a:off x="2979800" y="1952396"/>
              <a:ext cx="2331044" cy="41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Perimeter Security</a:t>
              </a:r>
            </a:p>
          </p:txBody>
        </p:sp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4429BF6-C269-408A-99E5-7DC89978E1D4}"/>
              </a:ext>
            </a:extLst>
          </p:cNvPr>
          <p:cNvCxnSpPr>
            <a:cxnSpLocks/>
          </p:cNvCxnSpPr>
          <p:nvPr/>
        </p:nvCxnSpPr>
        <p:spPr>
          <a:xfrm>
            <a:off x="4860758" y="1031819"/>
            <a:ext cx="0" cy="50095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4D9E457-F911-4BBA-9FA4-DF84FF84FE29}"/>
              </a:ext>
            </a:extLst>
          </p:cNvPr>
          <p:cNvCxnSpPr>
            <a:cxnSpLocks/>
          </p:cNvCxnSpPr>
          <p:nvPr/>
        </p:nvCxnSpPr>
        <p:spPr>
          <a:xfrm>
            <a:off x="9301395" y="1031819"/>
            <a:ext cx="0" cy="50095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1A4EA40A-AE07-4FC6-BBFE-865FCADA56D4}"/>
              </a:ext>
            </a:extLst>
          </p:cNvPr>
          <p:cNvSpPr txBox="1"/>
          <p:nvPr/>
        </p:nvSpPr>
        <p:spPr>
          <a:xfrm>
            <a:off x="270082" y="4617480"/>
            <a:ext cx="4507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Eliminates the need for East-West security appliances costs by 70%.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25% Increase in performance enhancement by reducing bottlenecks.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60CD56D-A1A4-4DF6-B7C6-E1E16F526BC3}"/>
              </a:ext>
            </a:extLst>
          </p:cNvPr>
          <p:cNvSpPr txBox="1"/>
          <p:nvPr/>
        </p:nvSpPr>
        <p:spPr>
          <a:xfrm>
            <a:off x="5079681" y="3345707"/>
            <a:ext cx="4103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Single solution across all the platforms, reduces the presence of point solutions by 1 FTE*.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Reduces number of IT resources (easy setup/configuration, minimum policies) by 2 FTE.</a:t>
            </a:r>
          </a:p>
          <a:p>
            <a:endParaRPr lang="en-US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8112E98-96E1-410C-B776-D916AFA8AD21}"/>
              </a:ext>
            </a:extLst>
          </p:cNvPr>
          <p:cNvSpPr txBox="1"/>
          <p:nvPr/>
        </p:nvSpPr>
        <p:spPr>
          <a:xfrm>
            <a:off x="9402238" y="3834687"/>
            <a:ext cx="2789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Reduction in false positives and negatives reduces need for SOC engineers by 3 FTE</a:t>
            </a:r>
            <a:r>
              <a:rPr lang="en-US" dirty="0"/>
              <a:t>.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3B52875-DDCC-401D-BF86-F65815FF933E}"/>
              </a:ext>
            </a:extLst>
          </p:cNvPr>
          <p:cNvSpPr txBox="1"/>
          <p:nvPr/>
        </p:nvSpPr>
        <p:spPr>
          <a:xfrm>
            <a:off x="3486776" y="616958"/>
            <a:ext cx="765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Single Solution for Security, Segmentation and Compliance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19F75-3473-48C5-8002-E11AC3A06C27}"/>
              </a:ext>
            </a:extLst>
          </p:cNvPr>
          <p:cNvSpPr txBox="1"/>
          <p:nvPr/>
        </p:nvSpPr>
        <p:spPr>
          <a:xfrm>
            <a:off x="6926050" y="5774844"/>
            <a:ext cx="2522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*FTE=Full Time Equivalent</a:t>
            </a:r>
          </a:p>
        </p:txBody>
      </p:sp>
    </p:spTree>
    <p:extLst>
      <p:ext uri="{BB962C8B-B14F-4D97-AF65-F5344CB8AC3E}">
        <p14:creationId xmlns:p14="http://schemas.microsoft.com/office/powerpoint/2010/main" val="204300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AD351-DE7B-E64D-A17B-94F88F69A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47"/>
            <a:ext cx="12192000" cy="6874947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</p:pic>
      <p:sp>
        <p:nvSpPr>
          <p:cNvPr id="6" name="Google Shape;226;p32">
            <a:extLst>
              <a:ext uri="{FF2B5EF4-FFF2-40B4-BE49-F238E27FC236}">
                <a16:creationId xmlns:a16="http://schemas.microsoft.com/office/drawing/2014/main" id="{0BD7F12E-D70F-3D46-85DF-B3F82E1CD4BF}"/>
              </a:ext>
            </a:extLst>
          </p:cNvPr>
          <p:cNvSpPr txBox="1"/>
          <p:nvPr/>
        </p:nvSpPr>
        <p:spPr>
          <a:xfrm>
            <a:off x="3360972" y="1345008"/>
            <a:ext cx="605196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2500" b="0" u="none" strike="noStrike" cap="none" dirty="0">
              <a:solidFill>
                <a:schemeClr val="bg1"/>
              </a:solidFill>
              <a:latin typeface="Helvetica" pitchFamily="2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ED647-19FD-D742-ABAB-0BB3BAAF78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703" y="337771"/>
            <a:ext cx="6051960" cy="1294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EA2EB-C10B-40F1-950B-256DA74FAB24}"/>
              </a:ext>
            </a:extLst>
          </p:cNvPr>
          <p:cNvSpPr txBox="1"/>
          <p:nvPr/>
        </p:nvSpPr>
        <p:spPr>
          <a:xfrm>
            <a:off x="1652016" y="2145227"/>
            <a:ext cx="88879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Thank You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Amitabh Sinha  </a:t>
            </a:r>
            <a:r>
              <a:rPr lang="en-US" sz="2000" dirty="0">
                <a:solidFill>
                  <a:schemeClr val="bg1"/>
                </a:solidFill>
                <a:hlinkClick r:id="rId5"/>
              </a:rPr>
              <a:t>asinha@avocadosys.com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Michael Hodge </a:t>
            </a:r>
            <a:r>
              <a:rPr lang="en-US" sz="2000" dirty="0">
                <a:solidFill>
                  <a:schemeClr val="bg1"/>
                </a:solidFill>
                <a:hlinkClick r:id="rId6"/>
              </a:rPr>
              <a:t>mhodge@avocadosys.com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4B6795-E5A0-41FE-8383-55857AA5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346151"/>
            <a:ext cx="911939" cy="365125"/>
          </a:xfrm>
        </p:spPr>
        <p:txBody>
          <a:bodyPr/>
          <a:lstStyle/>
          <a:p>
            <a:fld id="{2275FCBB-D903-46F1-889E-09FBCEA6168E}" type="datetime1">
              <a:rPr lang="en-US" smtClean="0">
                <a:solidFill>
                  <a:schemeClr val="bg1"/>
                </a:solidFill>
              </a:rPr>
              <a:t>10/30/2020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0C463C-A0B2-4352-9C26-AB73FA547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25" y="6310612"/>
            <a:ext cx="6297612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Avocado Systems Inc. 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A2897D-7F67-4606-9039-7B23C9DD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346151"/>
            <a:ext cx="683339" cy="365125"/>
          </a:xfrm>
        </p:spPr>
        <p:txBody>
          <a:bodyPr/>
          <a:lstStyle/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6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1D76FF5-0384-D64C-A0C9-33354D0919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3"/>
          <a:stretch/>
        </p:blipFill>
        <p:spPr>
          <a:xfrm>
            <a:off x="-9532" y="-32854"/>
            <a:ext cx="12220209" cy="6890854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alpha val="0"/>
              </a:schemeClr>
            </a:solidFill>
          </a:ln>
        </p:spPr>
      </p:pic>
      <p:sp>
        <p:nvSpPr>
          <p:cNvPr id="32" name="Google Shape;252;p34">
            <a:extLst>
              <a:ext uri="{FF2B5EF4-FFF2-40B4-BE49-F238E27FC236}">
                <a16:creationId xmlns:a16="http://schemas.microsoft.com/office/drawing/2014/main" id="{CBB97730-A510-4949-8037-1504C1DFB2CC}"/>
              </a:ext>
            </a:extLst>
          </p:cNvPr>
          <p:cNvSpPr/>
          <p:nvPr/>
        </p:nvSpPr>
        <p:spPr>
          <a:xfrm>
            <a:off x="0" y="5923984"/>
            <a:ext cx="12098980" cy="14237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AD47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257;p34">
            <a:extLst>
              <a:ext uri="{FF2B5EF4-FFF2-40B4-BE49-F238E27FC236}">
                <a16:creationId xmlns:a16="http://schemas.microsoft.com/office/drawing/2014/main" id="{971064CF-5873-7A4F-9DEA-E367CEADB363}"/>
              </a:ext>
            </a:extLst>
          </p:cNvPr>
          <p:cNvSpPr txBox="1"/>
          <p:nvPr/>
        </p:nvSpPr>
        <p:spPr>
          <a:xfrm>
            <a:off x="4330660" y="6007491"/>
            <a:ext cx="12633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8" name="Google Shape;258;p34">
            <a:extLst>
              <a:ext uri="{FF2B5EF4-FFF2-40B4-BE49-F238E27FC236}">
                <a16:creationId xmlns:a16="http://schemas.microsoft.com/office/drawing/2014/main" id="{7C877570-6484-F64F-9AC0-309C6EE1CA8C}"/>
              </a:ext>
            </a:extLst>
          </p:cNvPr>
          <p:cNvSpPr txBox="1"/>
          <p:nvPr/>
        </p:nvSpPr>
        <p:spPr>
          <a:xfrm>
            <a:off x="2531002" y="6029155"/>
            <a:ext cx="12633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9" name="Google Shape;259;p34">
            <a:extLst>
              <a:ext uri="{FF2B5EF4-FFF2-40B4-BE49-F238E27FC236}">
                <a16:creationId xmlns:a16="http://schemas.microsoft.com/office/drawing/2014/main" id="{3B6FDC54-7ECF-444A-9F82-E34215AC0B6B}"/>
              </a:ext>
            </a:extLst>
          </p:cNvPr>
          <p:cNvSpPr txBox="1"/>
          <p:nvPr/>
        </p:nvSpPr>
        <p:spPr>
          <a:xfrm>
            <a:off x="307506" y="6040776"/>
            <a:ext cx="12633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2008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41" name="Google Shape;261;p34">
            <a:extLst>
              <a:ext uri="{FF2B5EF4-FFF2-40B4-BE49-F238E27FC236}">
                <a16:creationId xmlns:a16="http://schemas.microsoft.com/office/drawing/2014/main" id="{478F11D3-9A74-C243-A05B-2DCED99233B3}"/>
              </a:ext>
            </a:extLst>
          </p:cNvPr>
          <p:cNvSpPr txBox="1"/>
          <p:nvPr/>
        </p:nvSpPr>
        <p:spPr>
          <a:xfrm>
            <a:off x="8055501" y="6066361"/>
            <a:ext cx="12633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2019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46" name="Google Shape;260;p34">
            <a:extLst>
              <a:ext uri="{FF2B5EF4-FFF2-40B4-BE49-F238E27FC236}">
                <a16:creationId xmlns:a16="http://schemas.microsoft.com/office/drawing/2014/main" id="{43EA92C7-BA31-3245-AC81-FB189BEFA53B}"/>
              </a:ext>
            </a:extLst>
          </p:cNvPr>
          <p:cNvSpPr txBox="1"/>
          <p:nvPr/>
        </p:nvSpPr>
        <p:spPr>
          <a:xfrm>
            <a:off x="6141855" y="6029155"/>
            <a:ext cx="12633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/>
                <a:cs typeface="Calibri"/>
                <a:sym typeface="Calibri"/>
              </a:rPr>
              <a:t>2017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69CBA54-193A-E344-A873-526B5CC87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998" y="6361280"/>
            <a:ext cx="1433721" cy="30677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CC9E120-DED8-1747-A903-46486218D605}"/>
              </a:ext>
            </a:extLst>
          </p:cNvPr>
          <p:cNvSpPr txBox="1">
            <a:spLocks/>
          </p:cNvSpPr>
          <p:nvPr/>
        </p:nvSpPr>
        <p:spPr>
          <a:xfrm>
            <a:off x="292153" y="25963"/>
            <a:ext cx="5772150" cy="5408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  <a:sym typeface="Arial"/>
              </a:rPr>
              <a:t>The US Gov and DoD are not immune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4F99DD-F084-E849-B52E-346DDE227EBE}"/>
              </a:ext>
            </a:extLst>
          </p:cNvPr>
          <p:cNvCxnSpPr>
            <a:cxnSpLocks/>
          </p:cNvCxnSpPr>
          <p:nvPr/>
        </p:nvCxnSpPr>
        <p:spPr>
          <a:xfrm>
            <a:off x="406400" y="540040"/>
            <a:ext cx="5390899" cy="26777"/>
          </a:xfrm>
          <a:prstGeom prst="line">
            <a:avLst/>
          </a:prstGeom>
          <a:ln w="50800"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E746C8-4534-CD42-95B2-A97CD8232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790" y="2798825"/>
            <a:ext cx="1053110" cy="108196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90F5DAC-E65C-CC4C-9F4F-BDACEFC64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154" y="1989021"/>
            <a:ext cx="1096020" cy="1090750"/>
          </a:xfrm>
          <a:prstGeom prst="rect">
            <a:avLst/>
          </a:prstGeom>
        </p:spPr>
      </p:pic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23D8FC5-610D-8B4A-912A-EA5F5A1D6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111" y="3822179"/>
            <a:ext cx="1442614" cy="1081961"/>
          </a:xfrm>
          <a:prstGeom prst="rect">
            <a:avLst/>
          </a:prstGeom>
        </p:spPr>
      </p:pic>
      <p:pic>
        <p:nvPicPr>
          <p:cNvPr id="11" name="Picture 10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0BD8BBA-4316-9949-9B8A-E5BE24D63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570" y="215158"/>
            <a:ext cx="1137589" cy="115296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5D20EED-FB69-8142-AED4-94A5BC6EAF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504" y="4716226"/>
            <a:ext cx="1091798" cy="1081962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D8A63FE3-997F-A74C-975C-9FD34B3B92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1376" y="898943"/>
            <a:ext cx="1091798" cy="10819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C2CC11-DF1C-9645-8A60-058F18D08425}"/>
              </a:ext>
            </a:extLst>
          </p:cNvPr>
          <p:cNvSpPr txBox="1"/>
          <p:nvPr/>
        </p:nvSpPr>
        <p:spPr>
          <a:xfrm>
            <a:off x="1723055" y="5068638"/>
            <a:ext cx="622993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2008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the Army caught a worm called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Agent.btz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crawling through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Defense Department’s SIPRNET.  It took 14 months to eradicate.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97E62F-DCF3-464D-8212-3558DD28B752}"/>
              </a:ext>
            </a:extLst>
          </p:cNvPr>
          <p:cNvSpPr txBox="1"/>
          <p:nvPr/>
        </p:nvSpPr>
        <p:spPr>
          <a:xfrm>
            <a:off x="4010968" y="4086454"/>
            <a:ext cx="6747360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July 2015 OPM: First attack: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hackers penetrated the Office of Personnel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Management’s personnel database and stolen records for about 4.2 million people.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Second attack: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affected more than 19 million people who applied for clearances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94964-8F9C-C84E-8316-3A238705FAB8}"/>
              </a:ext>
            </a:extLst>
          </p:cNvPr>
          <p:cNvSpPr txBox="1"/>
          <p:nvPr/>
        </p:nvSpPr>
        <p:spPr>
          <a:xfrm>
            <a:off x="6049490" y="3429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C589C-1AF4-C043-9A66-4BA64975FFA5}"/>
              </a:ext>
            </a:extLst>
          </p:cNvPr>
          <p:cNvSpPr/>
          <p:nvPr/>
        </p:nvSpPr>
        <p:spPr>
          <a:xfrm>
            <a:off x="5587375" y="3282855"/>
            <a:ext cx="3186221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  <a:sym typeface="Arial"/>
              </a:rPr>
              <a:t>2015 IRS Data Breach: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  <a:sym typeface="Arial"/>
              </a:rPr>
              <a:t>700,000 tax-payer records exposed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AA1FB-5769-2040-BDC9-87A235DF1DED}"/>
              </a:ext>
            </a:extLst>
          </p:cNvPr>
          <p:cNvSpPr txBox="1"/>
          <p:nvPr/>
        </p:nvSpPr>
        <p:spPr>
          <a:xfrm>
            <a:off x="7256576" y="1930017"/>
            <a:ext cx="380745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2017 US Army INSCOM and NSA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2017: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100GB of data about DCGS-A exposed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EF4D4-DD39-FE48-9408-97F4253E544A}"/>
              </a:ext>
            </a:extLst>
          </p:cNvPr>
          <p:cNvSpPr txBox="1"/>
          <p:nvPr/>
        </p:nvSpPr>
        <p:spPr>
          <a:xfrm>
            <a:off x="8773596" y="434897"/>
            <a:ext cx="3020379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May-July 2019 DISA Data Breach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PII for 200,000 persons exposed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691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AEA0BFA-CA30-4241-AFF0-B486E1AFD1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898" y="6399380"/>
            <a:ext cx="1433721" cy="30677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05B2F64-DFC7-D141-8E93-DED87ABC7CE1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288632" cy="68580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  <a:sym typeface="Arial"/>
              </a:rPr>
              <a:t>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  <a:sym typeface="Arial"/>
              </a:rPr>
              <a:t>New Approach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  <a:sym typeface="Arial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  <a:sym typeface="Arial"/>
              </a:rPr>
              <a:t>is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556FC-A0A2-3A42-9FB5-2C6BE874FF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938" y="689549"/>
            <a:ext cx="4181171" cy="52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20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F14BD3A-5EBA-874C-BC9C-BCB914FB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3"/>
          <a:stretch/>
        </p:blipFill>
        <p:spPr>
          <a:xfrm>
            <a:off x="0" y="-16947"/>
            <a:ext cx="12192000" cy="6874947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0AECB-7A7B-9249-B88D-42272D6DAA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898" y="6399380"/>
            <a:ext cx="1433721" cy="306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CF2B36-0302-9B43-A824-D83A8D072466}"/>
              </a:ext>
            </a:extLst>
          </p:cNvPr>
          <p:cNvSpPr/>
          <p:nvPr/>
        </p:nvSpPr>
        <p:spPr>
          <a:xfrm>
            <a:off x="693823" y="1159146"/>
            <a:ext cx="3118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Any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CLOUD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EEA4BF-8D96-CD48-856B-C1633595AC5B}"/>
              </a:ext>
            </a:extLst>
          </p:cNvPr>
          <p:cNvSpPr/>
          <p:nvPr/>
        </p:nvSpPr>
        <p:spPr>
          <a:xfrm>
            <a:off x="8878695" y="1132559"/>
            <a:ext cx="2491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Any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APP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F8EF68-1B66-594B-B15F-22BC07A6C29B}"/>
              </a:ext>
            </a:extLst>
          </p:cNvPr>
          <p:cNvSpPr/>
          <p:nvPr/>
        </p:nvSpPr>
        <p:spPr>
          <a:xfrm>
            <a:off x="5219906" y="1159146"/>
            <a:ext cx="2036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Any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B3CDD4-622B-F44C-AD4A-857362DFFD5F}"/>
              </a:ext>
            </a:extLst>
          </p:cNvPr>
          <p:cNvGrpSpPr/>
          <p:nvPr/>
        </p:nvGrpSpPr>
        <p:grpSpPr>
          <a:xfrm>
            <a:off x="1042551" y="2547585"/>
            <a:ext cx="2420704" cy="2792511"/>
            <a:chOff x="1098260" y="2547585"/>
            <a:chExt cx="2420704" cy="279251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DAC5B3-A174-0943-9997-F4A45F14B800}"/>
                </a:ext>
              </a:extLst>
            </p:cNvPr>
            <p:cNvGrpSpPr/>
            <p:nvPr/>
          </p:nvGrpSpPr>
          <p:grpSpPr>
            <a:xfrm>
              <a:off x="1566332" y="4652454"/>
              <a:ext cx="1067140" cy="687642"/>
              <a:chOff x="1354836" y="4619592"/>
              <a:chExt cx="2400300" cy="13716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B4B9217-7D62-5F49-965A-A721334F27C4}"/>
                  </a:ext>
                </a:extLst>
              </p:cNvPr>
              <p:cNvSpPr/>
              <p:nvPr/>
            </p:nvSpPr>
            <p:spPr>
              <a:xfrm>
                <a:off x="1993534" y="5015601"/>
                <a:ext cx="1122904" cy="7476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4B4D9E5-8CE8-7847-9C83-DE4BFE276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4836" y="4619592"/>
                <a:ext cx="2400300" cy="13716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32FFAE-64E0-1240-A9E7-1BCB2B944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260" y="3545451"/>
              <a:ext cx="1176526" cy="7783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0C3972-285D-0B4A-98F4-1BB564CA2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5920" y="2547585"/>
              <a:ext cx="1490465" cy="11076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9A13B3-486B-F14C-BB20-139D037E1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4816" y="3545451"/>
              <a:ext cx="1304148" cy="114351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37800C-CD33-B443-A8B7-43349FA240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4677" y="2754475"/>
            <a:ext cx="2619425" cy="2499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2FACF6-4898-2343-8E1F-24590F3B03F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20" y="3141533"/>
            <a:ext cx="3204907" cy="14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DFAD8-2788-FE45-85CD-2AFD33F151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3"/>
          <a:stretch/>
        </p:blipFill>
        <p:spPr>
          <a:xfrm>
            <a:off x="0" y="-843867"/>
            <a:ext cx="12192000" cy="6874947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</p:pic>
      <p:sp>
        <p:nvSpPr>
          <p:cNvPr id="9" name="Google Shape;226;p32">
            <a:extLst>
              <a:ext uri="{FF2B5EF4-FFF2-40B4-BE49-F238E27FC236}">
                <a16:creationId xmlns:a16="http://schemas.microsoft.com/office/drawing/2014/main" id="{2C2E8341-BC75-F840-947E-CD1783751964}"/>
              </a:ext>
            </a:extLst>
          </p:cNvPr>
          <p:cNvSpPr txBox="1"/>
          <p:nvPr/>
        </p:nvSpPr>
        <p:spPr>
          <a:xfrm>
            <a:off x="838200" y="2439682"/>
            <a:ext cx="10930467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22EF8-CF95-0D4D-9423-7041BF04C6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898" y="6399380"/>
            <a:ext cx="1433721" cy="306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185AEE-A7E9-6045-958E-9ECE316961F5}"/>
              </a:ext>
            </a:extLst>
          </p:cNvPr>
          <p:cNvSpPr/>
          <p:nvPr/>
        </p:nvSpPr>
        <p:spPr>
          <a:xfrm>
            <a:off x="427567" y="167445"/>
            <a:ext cx="1134110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Avocado successfully completed a year-long USAF evaluation of its solution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074B4-30C2-DD48-A72A-EEA222C2860B}"/>
              </a:ext>
            </a:extLst>
          </p:cNvPr>
          <p:cNvSpPr/>
          <p:nvPr/>
        </p:nvSpPr>
        <p:spPr>
          <a:xfrm>
            <a:off x="851968" y="1208586"/>
            <a:ext cx="8398453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Multiple follow-on initiatives under AFLCMC/PEO-Digital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D4E158D-41DD-ED4C-B91B-14100A6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74" y="2312682"/>
            <a:ext cx="2865793" cy="28499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BACBDF-0950-0A46-BFDC-C0897229ECF7}"/>
              </a:ext>
            </a:extLst>
          </p:cNvPr>
          <p:cNvSpPr/>
          <p:nvPr/>
        </p:nvSpPr>
        <p:spPr>
          <a:xfrm>
            <a:off x="4080934" y="2351120"/>
            <a:ext cx="7899400" cy="286232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 Weather Service: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Pilot evaluating cloud migration and protection against multiple non-DoD Information and data 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BCS-F: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Protecting USAF and FAA integrated radar networks associated with ADIZ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Zero Trust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a classified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Protection of 5G networks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 the MEC</a:t>
            </a:r>
          </a:p>
        </p:txBody>
      </p:sp>
    </p:spTree>
    <p:extLst>
      <p:ext uri="{BB962C8B-B14F-4D97-AF65-F5344CB8AC3E}">
        <p14:creationId xmlns:p14="http://schemas.microsoft.com/office/powerpoint/2010/main" val="142760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78597768-8E01-415B-95E6-8F3D0470B8F1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BD39F1-D73F-4684-BD8D-BA5162586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4097564-3E89-4A8C-98B5-0A323CBB0FB5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6" name="Date Placeholder 135">
            <a:extLst>
              <a:ext uri="{FF2B5EF4-FFF2-40B4-BE49-F238E27FC236}">
                <a16:creationId xmlns:a16="http://schemas.microsoft.com/office/drawing/2014/main" id="{2DF8C21B-4F47-6B48-88ED-7207A3A5A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0031" y="6391925"/>
            <a:ext cx="91193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0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46A1A0F-B1B9-4F49-ADCA-BADA19E3833E}" type="datetime1">
              <a:rPr lang="en-US" smtClean="0"/>
              <a:pPr algn="ctr"/>
              <a:t>10/30/2020</a:t>
            </a:fld>
            <a:endParaRPr lang="en-US" dirty="0"/>
          </a:p>
        </p:txBody>
      </p:sp>
      <p:sp>
        <p:nvSpPr>
          <p:cNvPr id="137" name="Footer Placeholder 136">
            <a:extLst>
              <a:ext uri="{FF2B5EF4-FFF2-40B4-BE49-F238E27FC236}">
                <a16:creationId xmlns:a16="http://schemas.microsoft.com/office/drawing/2014/main" id="{0E9DD1E2-F16A-2E4B-8A30-65D4847A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396363"/>
            <a:ext cx="394925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2019 Avocado Systems Inc.  All rights reserved.</a:t>
            </a:r>
            <a:endParaRPr lang="en-US" dirty="0"/>
          </a:p>
        </p:txBody>
      </p:sp>
      <p:sp>
        <p:nvSpPr>
          <p:cNvPr id="138" name="Slide Number Placeholder 137">
            <a:extLst>
              <a:ext uri="{FF2B5EF4-FFF2-40B4-BE49-F238E27FC236}">
                <a16:creationId xmlns:a16="http://schemas.microsoft.com/office/drawing/2014/main" id="{392D1969-7EFC-494C-8C59-2405DAC2F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7421" y="6396362"/>
            <a:ext cx="68333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FADB7-6BBC-4871-A0E5-E3949B97B23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9EEB4D4-0AEB-464C-AEE5-59C233A7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11343426" cy="670560"/>
          </a:xfrm>
        </p:spPr>
        <p:txBody>
          <a:bodyPr>
            <a:normAutofit/>
          </a:bodyPr>
          <a:lstStyle/>
          <a:p>
            <a:r>
              <a:rPr lang="en-US" dirty="0"/>
              <a:t>Why Breaches Continue to happen?              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157B02-B3E7-7F4A-8C61-618EB1FFA50A}"/>
              </a:ext>
            </a:extLst>
          </p:cNvPr>
          <p:cNvSpPr/>
          <p:nvPr/>
        </p:nvSpPr>
        <p:spPr>
          <a:xfrm>
            <a:off x="323068" y="1343909"/>
            <a:ext cx="57729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FFC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1. Perimeter Protection Deficient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C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Stolen credentials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C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Polymorphism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C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Zero-day vulnerabilities</a:t>
            </a:r>
          </a:p>
          <a:p>
            <a:pPr marL="800100" lvl="1" indent="-342900">
              <a:buAutoNum type="alphaLcPeriod"/>
              <a:defRPr/>
            </a:pPr>
            <a:endParaRPr lang="en-US" sz="2800" dirty="0">
              <a:solidFill>
                <a:srgbClr val="FFC000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  <a:p>
            <a:pPr lvl="0">
              <a:defRPr/>
            </a:pPr>
            <a:r>
              <a:rPr lang="en-US" sz="2800" dirty="0">
                <a:solidFill>
                  <a:srgbClr val="FFC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2. Feeble Internal Threat Detection</a:t>
            </a: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C000"/>
                </a:solidFill>
                <a:latin typeface="Helvetica" pitchFamily="2" charset="0"/>
                <a:sym typeface="Calibri"/>
              </a:rPr>
              <a:t>Easy migration of threat</a:t>
            </a: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C000"/>
                </a:solidFill>
                <a:latin typeface="Helvetica" pitchFamily="2" charset="0"/>
                <a:sym typeface="Calibri"/>
              </a:rPr>
              <a:t>Unchecked Data exfiltration</a:t>
            </a:r>
          </a:p>
          <a:p>
            <a:pPr marL="971550" lvl="1" indent="-514350">
              <a:buAutoNum type="alphaLcPeriod"/>
              <a:defRPr/>
            </a:pPr>
            <a:endParaRPr lang="en-US" sz="2800" dirty="0">
              <a:solidFill>
                <a:srgbClr val="FFC000"/>
              </a:solidFill>
              <a:latin typeface="Helvetica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8AEBC4-EE7D-4D45-9992-092236B55244}"/>
              </a:ext>
            </a:extLst>
          </p:cNvPr>
          <p:cNvGrpSpPr/>
          <p:nvPr/>
        </p:nvGrpSpPr>
        <p:grpSpPr>
          <a:xfrm>
            <a:off x="9101171" y="3098331"/>
            <a:ext cx="991226" cy="827800"/>
            <a:chOff x="9173758" y="3541708"/>
            <a:chExt cx="938300" cy="787014"/>
          </a:xfrm>
        </p:grpSpPr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DEE6E551-5280-424A-8D22-B9F30C47B3AE}"/>
                </a:ext>
              </a:extLst>
            </p:cNvPr>
            <p:cNvCxnSpPr>
              <a:cxnSpLocks/>
              <a:stCxn id="46" idx="1"/>
              <a:endCxn id="16" idx="6"/>
            </p:cNvCxnSpPr>
            <p:nvPr/>
          </p:nvCxnSpPr>
          <p:spPr>
            <a:xfrm rot="16200000" flipV="1">
              <a:off x="9973998" y="3920799"/>
              <a:ext cx="123644" cy="152476"/>
            </a:xfrm>
            <a:prstGeom prst="curvedConnector4">
              <a:avLst>
                <a:gd name="adj1" fmla="val 586223"/>
                <a:gd name="adj2" fmla="val -782841"/>
              </a:avLst>
            </a:prstGeom>
            <a:ln w="28575">
              <a:solidFill>
                <a:srgbClr val="FF33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4A8D35-744D-C848-98FF-FC44F8742B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73758" y="3541708"/>
              <a:ext cx="785823" cy="787014"/>
              <a:chOff x="9779515" y="1171990"/>
              <a:chExt cx="1157991" cy="115799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F2FCB35-958C-3949-AA8A-4D0895E0D332}"/>
                  </a:ext>
                </a:extLst>
              </p:cNvPr>
              <p:cNvSpPr/>
              <p:nvPr/>
            </p:nvSpPr>
            <p:spPr>
              <a:xfrm>
                <a:off x="9779515" y="1171990"/>
                <a:ext cx="1157991" cy="1157991"/>
              </a:xfrm>
              <a:prstGeom prst="ellipse">
                <a:avLst/>
              </a:prstGeom>
              <a:solidFill>
                <a:srgbClr val="0406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91C748B-76C6-7E4D-A076-B2B4E7748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94191" y="1362247"/>
                <a:ext cx="765755" cy="765755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66C4D7-F2E6-4EB9-AA5E-CCFBACED981C}"/>
              </a:ext>
            </a:extLst>
          </p:cNvPr>
          <p:cNvGrpSpPr/>
          <p:nvPr/>
        </p:nvGrpSpPr>
        <p:grpSpPr>
          <a:xfrm>
            <a:off x="7889771" y="2404920"/>
            <a:ext cx="1031436" cy="890330"/>
            <a:chOff x="8536151" y="3023903"/>
            <a:chExt cx="869614" cy="759957"/>
          </a:xfrm>
        </p:grpSpPr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078E6E80-5E14-5A41-A37D-9DB28CB50D31}"/>
                </a:ext>
              </a:extLst>
            </p:cNvPr>
            <p:cNvCxnSpPr>
              <a:cxnSpLocks/>
              <a:stCxn id="53" idx="2"/>
              <a:endCxn id="48" idx="0"/>
            </p:cNvCxnSpPr>
            <p:nvPr/>
          </p:nvCxnSpPr>
          <p:spPr>
            <a:xfrm rot="10800000" flipV="1">
              <a:off x="9054501" y="3023903"/>
              <a:ext cx="351264" cy="759957"/>
            </a:xfrm>
            <a:prstGeom prst="curvedConnector2">
              <a:avLst/>
            </a:prstGeom>
            <a:ln w="28575">
              <a:solidFill>
                <a:srgbClr val="FF33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0CF653-723A-324C-80B6-DD2884DA2C49}"/>
                </a:ext>
              </a:extLst>
            </p:cNvPr>
            <p:cNvGrpSpPr/>
            <p:nvPr/>
          </p:nvGrpSpPr>
          <p:grpSpPr>
            <a:xfrm>
              <a:off x="8536151" y="3280325"/>
              <a:ext cx="274320" cy="274320"/>
              <a:chOff x="1089304" y="3435351"/>
              <a:chExt cx="640080" cy="64008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46CC228-2510-7E41-AF56-9B54A04233CD}"/>
                  </a:ext>
                </a:extLst>
              </p:cNvPr>
              <p:cNvSpPr/>
              <p:nvPr/>
            </p:nvSpPr>
            <p:spPr>
              <a:xfrm>
                <a:off x="1089304" y="3435351"/>
                <a:ext cx="640080" cy="640080"/>
              </a:xfrm>
              <a:prstGeom prst="ellipse">
                <a:avLst/>
              </a:prstGeom>
              <a:solidFill>
                <a:srgbClr val="0406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FF3F2CA-B073-024E-A576-6E5DFEA11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7966" y="3540516"/>
                <a:ext cx="423271" cy="423271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99A921-4551-48CE-83CD-14262F511FBA}"/>
              </a:ext>
            </a:extLst>
          </p:cNvPr>
          <p:cNvGrpSpPr/>
          <p:nvPr/>
        </p:nvGrpSpPr>
        <p:grpSpPr>
          <a:xfrm>
            <a:off x="8880137" y="4349982"/>
            <a:ext cx="1243578" cy="493006"/>
            <a:chOff x="9450015" y="4935870"/>
            <a:chExt cx="1048472" cy="420819"/>
          </a:xfrm>
        </p:grpSpPr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B24C7DFD-5366-F449-9F07-CECCE3ECD70D}"/>
                </a:ext>
              </a:extLst>
            </p:cNvPr>
            <p:cNvCxnSpPr>
              <a:cxnSpLocks/>
              <a:stCxn id="48" idx="5"/>
              <a:endCxn id="46" idx="3"/>
            </p:cNvCxnSpPr>
            <p:nvPr/>
          </p:nvCxnSpPr>
          <p:spPr>
            <a:xfrm rot="16200000" flipH="1">
              <a:off x="9966445" y="4465602"/>
              <a:ext cx="61773" cy="1002310"/>
            </a:xfrm>
            <a:prstGeom prst="curvedConnector3">
              <a:avLst>
                <a:gd name="adj1" fmla="val 665937"/>
              </a:avLst>
            </a:prstGeom>
            <a:ln w="28575">
              <a:solidFill>
                <a:srgbClr val="FF33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B3F3C46-7E46-8143-B3AA-0D18AFD9ABF4}"/>
                </a:ext>
              </a:extLst>
            </p:cNvPr>
            <p:cNvGrpSpPr/>
            <p:nvPr/>
          </p:nvGrpSpPr>
          <p:grpSpPr>
            <a:xfrm>
              <a:off x="9450015" y="5082369"/>
              <a:ext cx="274320" cy="274320"/>
              <a:chOff x="1089304" y="3435351"/>
              <a:chExt cx="640080" cy="64008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E5A0909-28CC-4D4B-BC88-E4C8A95985BA}"/>
                  </a:ext>
                </a:extLst>
              </p:cNvPr>
              <p:cNvSpPr/>
              <p:nvPr/>
            </p:nvSpPr>
            <p:spPr>
              <a:xfrm>
                <a:off x="1089304" y="3435351"/>
                <a:ext cx="640080" cy="640080"/>
              </a:xfrm>
              <a:prstGeom prst="ellipse">
                <a:avLst/>
              </a:prstGeom>
              <a:solidFill>
                <a:srgbClr val="0406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D63D1E1-F3F0-6D4C-BB90-6EFACDF9C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7966" y="3540516"/>
                <a:ext cx="423271" cy="423271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EE826D0-DB0A-6540-BB01-4566AD32E8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957" y="2226458"/>
            <a:ext cx="753429" cy="7442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99B2670-9771-6D46-8256-97C68A4D4FAF}"/>
              </a:ext>
            </a:extLst>
          </p:cNvPr>
          <p:cNvSpPr/>
          <p:nvPr/>
        </p:nvSpPr>
        <p:spPr>
          <a:xfrm>
            <a:off x="7333989" y="1199860"/>
            <a:ext cx="4344971" cy="4114367"/>
          </a:xfrm>
          <a:prstGeom prst="ellipse">
            <a:avLst/>
          </a:prstGeom>
          <a:noFill/>
          <a:ln w="8890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37E804-5D34-6B43-84BA-2DCA23C4E865}"/>
              </a:ext>
            </a:extLst>
          </p:cNvPr>
          <p:cNvGrpSpPr>
            <a:grpSpLocks noChangeAspect="1"/>
          </p:cNvGrpSpPr>
          <p:nvPr/>
        </p:nvGrpSpPr>
        <p:grpSpPr>
          <a:xfrm>
            <a:off x="6228260" y="2896251"/>
            <a:ext cx="802121" cy="793496"/>
            <a:chOff x="9779515" y="1171990"/>
            <a:chExt cx="1157991" cy="115799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381E457-CC90-AE46-ACDF-E6E1F593F598}"/>
                </a:ext>
              </a:extLst>
            </p:cNvPr>
            <p:cNvSpPr/>
            <p:nvPr/>
          </p:nvSpPr>
          <p:spPr>
            <a:xfrm>
              <a:off x="9779515" y="1171990"/>
              <a:ext cx="1157991" cy="1157991"/>
            </a:xfrm>
            <a:prstGeom prst="ellipse">
              <a:avLst/>
            </a:prstGeom>
            <a:solidFill>
              <a:srgbClr val="040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829B58-8671-FC40-A455-B2935C861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191" y="1362247"/>
              <a:ext cx="765755" cy="76575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8EC384-5ABA-4147-B0D0-8705CCEA923C}"/>
              </a:ext>
            </a:extLst>
          </p:cNvPr>
          <p:cNvGrpSpPr/>
          <p:nvPr/>
        </p:nvGrpSpPr>
        <p:grpSpPr>
          <a:xfrm>
            <a:off x="6912913" y="2139488"/>
            <a:ext cx="1995387" cy="872969"/>
            <a:chOff x="7209653" y="2865294"/>
            <a:chExt cx="1682339" cy="745132"/>
          </a:xfrm>
        </p:grpSpPr>
        <p:cxnSp>
          <p:nvCxnSpPr>
            <p:cNvPr id="36" name="Curved Connector 35">
              <a:extLst>
                <a:ext uri="{FF2B5EF4-FFF2-40B4-BE49-F238E27FC236}">
                  <a16:creationId xmlns:a16="http://schemas.microsoft.com/office/drawing/2014/main" id="{346344F6-30F2-2A40-AD66-000787131124}"/>
                </a:ext>
              </a:extLst>
            </p:cNvPr>
            <p:cNvCxnSpPr>
              <a:cxnSpLocks/>
              <a:stCxn id="33" idx="7"/>
              <a:endCxn id="52" idx="2"/>
            </p:cNvCxnSpPr>
            <p:nvPr/>
          </p:nvCxnSpPr>
          <p:spPr>
            <a:xfrm rot="5400000" flipH="1" flipV="1">
              <a:off x="7791538" y="2509972"/>
              <a:ext cx="518569" cy="1682339"/>
            </a:xfrm>
            <a:prstGeom prst="curvedConnector2">
              <a:avLst/>
            </a:prstGeom>
            <a:ln w="28575">
              <a:solidFill>
                <a:srgbClr val="FF33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7562E1B-BB9D-F94D-936F-1B3751E6F1F3}"/>
                </a:ext>
              </a:extLst>
            </p:cNvPr>
            <p:cNvGrpSpPr/>
            <p:nvPr/>
          </p:nvGrpSpPr>
          <p:grpSpPr>
            <a:xfrm>
              <a:off x="8358560" y="2865294"/>
              <a:ext cx="274320" cy="274320"/>
              <a:chOff x="1089304" y="3435351"/>
              <a:chExt cx="640080" cy="64008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F614752-EF21-ED4E-AD26-8E794660253E}"/>
                  </a:ext>
                </a:extLst>
              </p:cNvPr>
              <p:cNvSpPr/>
              <p:nvPr/>
            </p:nvSpPr>
            <p:spPr>
              <a:xfrm>
                <a:off x="1089304" y="3435351"/>
                <a:ext cx="640080" cy="640080"/>
              </a:xfrm>
              <a:prstGeom prst="ellipse">
                <a:avLst/>
              </a:prstGeom>
              <a:solidFill>
                <a:srgbClr val="0406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8128F13-D067-7A4E-95F4-90AE1E0BA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7966" y="3540516"/>
                <a:ext cx="423271" cy="423271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E7D39F-A523-405C-A280-69101361D3DF}"/>
              </a:ext>
            </a:extLst>
          </p:cNvPr>
          <p:cNvGrpSpPr/>
          <p:nvPr/>
        </p:nvGrpSpPr>
        <p:grpSpPr>
          <a:xfrm>
            <a:off x="7896027" y="1787072"/>
            <a:ext cx="3266543" cy="2816243"/>
            <a:chOff x="8080711" y="2409482"/>
            <a:chExt cx="3012929" cy="2562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D76FC12-FFFB-D649-89D7-EE59491D4B4F}"/>
                </a:ext>
              </a:extLst>
            </p:cNvPr>
            <p:cNvGrpSpPr/>
            <p:nvPr/>
          </p:nvGrpSpPr>
          <p:grpSpPr>
            <a:xfrm>
              <a:off x="8939660" y="3196661"/>
              <a:ext cx="1299015" cy="1236738"/>
              <a:chOff x="2194864" y="3158326"/>
              <a:chExt cx="2956892" cy="2360612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DD8D15B-7D37-3A4A-A93F-3E37F89D95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4864" y="3158326"/>
                <a:ext cx="760584" cy="1247432"/>
              </a:xfrm>
              <a:prstGeom prst="line">
                <a:avLst/>
              </a:prstGeom>
              <a:ln w="698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E7BCE12-002A-1343-948E-35A21CA89B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05955" y="3280956"/>
                <a:ext cx="745801" cy="1247434"/>
              </a:xfrm>
              <a:prstGeom prst="line">
                <a:avLst/>
              </a:prstGeom>
              <a:ln w="698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0FAF501-8398-744C-BA43-EABF2C3A2B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6461" y="5518938"/>
                <a:ext cx="1631921" cy="0"/>
              </a:xfrm>
              <a:prstGeom prst="line">
                <a:avLst/>
              </a:prstGeom>
              <a:ln w="698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8D7F923-0E30-42A7-9A7F-FA387F95B4D8}"/>
                </a:ext>
              </a:extLst>
            </p:cNvPr>
            <p:cNvGrpSpPr/>
            <p:nvPr/>
          </p:nvGrpSpPr>
          <p:grpSpPr>
            <a:xfrm>
              <a:off x="9014391" y="2409482"/>
              <a:ext cx="1134508" cy="1124306"/>
              <a:chOff x="9014391" y="2409482"/>
              <a:chExt cx="1134508" cy="112430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A102337-C420-014B-9B90-5B3963033EC7}"/>
                  </a:ext>
                </a:extLst>
              </p:cNvPr>
              <p:cNvGrpSpPr/>
              <p:nvPr/>
            </p:nvGrpSpPr>
            <p:grpSpPr>
              <a:xfrm>
                <a:off x="9014391" y="2409482"/>
                <a:ext cx="1134508" cy="1124306"/>
                <a:chOff x="6780658" y="704013"/>
                <a:chExt cx="924096" cy="914400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7892DAE4-3020-5949-BC7F-93FB2348EE9C}"/>
                    </a:ext>
                  </a:extLst>
                </p:cNvPr>
                <p:cNvSpPr/>
                <p:nvPr/>
              </p:nvSpPr>
              <p:spPr>
                <a:xfrm>
                  <a:off x="6780658" y="704013"/>
                  <a:ext cx="914400" cy="9144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BA87BE9E-92B2-7749-9F20-7551E13289A3}"/>
                    </a:ext>
                  </a:extLst>
                </p:cNvPr>
                <p:cNvSpPr/>
                <p:nvPr/>
              </p:nvSpPr>
              <p:spPr>
                <a:xfrm>
                  <a:off x="6790354" y="704013"/>
                  <a:ext cx="914400" cy="9144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AB8DA43-717C-455F-B16E-853C5A868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140580" y="2518037"/>
                <a:ext cx="861727" cy="861727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204030F-06FF-453C-B13A-89E154ABD1A2}"/>
                </a:ext>
              </a:extLst>
            </p:cNvPr>
            <p:cNvGrpSpPr/>
            <p:nvPr/>
          </p:nvGrpSpPr>
          <p:grpSpPr>
            <a:xfrm>
              <a:off x="8080711" y="3781707"/>
              <a:ext cx="1122604" cy="1124306"/>
              <a:chOff x="8080711" y="3781707"/>
              <a:chExt cx="1122604" cy="1124306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21F43C7-95F2-1644-8C82-30E34FB04BC3}"/>
                  </a:ext>
                </a:extLst>
              </p:cNvPr>
              <p:cNvSpPr/>
              <p:nvPr/>
            </p:nvSpPr>
            <p:spPr>
              <a:xfrm>
                <a:off x="8080711" y="3781707"/>
                <a:ext cx="1122604" cy="1124306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50" b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312A53E-98E9-4589-921D-62EFF66BB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00411" y="4088265"/>
                <a:ext cx="853647" cy="530861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8C55DEC-4A4D-4E88-A641-8E1B12AB6F23}"/>
                </a:ext>
              </a:extLst>
            </p:cNvPr>
            <p:cNvGrpSpPr/>
            <p:nvPr/>
          </p:nvGrpSpPr>
          <p:grpSpPr>
            <a:xfrm>
              <a:off x="9971036" y="3847552"/>
              <a:ext cx="1122604" cy="1124306"/>
              <a:chOff x="9971036" y="3847552"/>
              <a:chExt cx="1122604" cy="112430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55EC612-9357-4047-BD13-DEA84CCFC3CA}"/>
                  </a:ext>
                </a:extLst>
              </p:cNvPr>
              <p:cNvSpPr/>
              <p:nvPr/>
            </p:nvSpPr>
            <p:spPr>
              <a:xfrm>
                <a:off x="9971036" y="3847552"/>
                <a:ext cx="1122604" cy="112430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C3BEEDA-0A5C-42BA-A227-E59EE26D9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232001" y="3966764"/>
                <a:ext cx="671158" cy="9492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9915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976FA213-518C-485A-BB03-5800E474E448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7B48BD-47B8-4ECC-9344-B437869A9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37028B8-68F2-49D0-BDF7-655F9672A4F3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64123"/>
            <a:ext cx="11620500" cy="6799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Threat migration and proliferation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07C790C7-7094-43E3-9891-7B6F498163A2}" type="datetime1">
              <a:rPr lang="en-US" smtClean="0">
                <a:solidFill>
                  <a:schemeClr val="bg1"/>
                </a:solidFill>
              </a:rPr>
              <a:t>10/30/2020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Avocado Systems Inc.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092FADB7-6BBC-4871-A0E5-E3949B97B239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97168" y="1798189"/>
          <a:ext cx="3704494" cy="2738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864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Application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61999" y="1758461"/>
          <a:ext cx="3774832" cy="2778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91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91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221407" y="1781908"/>
          <a:ext cx="3774832" cy="2778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91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91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 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72308" y="1055077"/>
            <a:ext cx="282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Application # 1 Oracle DB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91046" y="1055077"/>
            <a:ext cx="282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Application # 2 Apache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703384" y="1653635"/>
          <a:ext cx="3856892" cy="2891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2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201960" y="1700527"/>
          <a:ext cx="3856892" cy="2891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2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F512CE49-96DD-F648-AA29-54959BCF2168}"/>
              </a:ext>
            </a:extLst>
          </p:cNvPr>
          <p:cNvGrpSpPr/>
          <p:nvPr/>
        </p:nvGrpSpPr>
        <p:grpSpPr>
          <a:xfrm>
            <a:off x="10426130" y="1024163"/>
            <a:ext cx="597553" cy="584857"/>
            <a:chOff x="9779515" y="1171990"/>
            <a:chExt cx="1157991" cy="115799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B8D0B6-CEAA-1947-9300-F3ECB94C2F58}"/>
                </a:ext>
              </a:extLst>
            </p:cNvPr>
            <p:cNvSpPr/>
            <p:nvPr/>
          </p:nvSpPr>
          <p:spPr>
            <a:xfrm>
              <a:off x="9779515" y="1171990"/>
              <a:ext cx="1157991" cy="1157991"/>
            </a:xfrm>
            <a:prstGeom prst="ellipse">
              <a:avLst/>
            </a:prstGeom>
            <a:solidFill>
              <a:srgbClr val="040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B47E9D-BBB3-7D43-BB22-156E992A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191" y="1362247"/>
              <a:ext cx="765755" cy="765755"/>
            </a:xfrm>
            <a:prstGeom prst="rect">
              <a:avLst/>
            </a:prstGeom>
          </p:spPr>
        </p:pic>
      </p:grpSp>
      <p:sp>
        <p:nvSpPr>
          <p:cNvPr id="22" name="Oval 21"/>
          <p:cNvSpPr/>
          <p:nvPr/>
        </p:nvSpPr>
        <p:spPr>
          <a:xfrm>
            <a:off x="7225879" y="2507650"/>
            <a:ext cx="239970" cy="2129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306832" y="2501914"/>
            <a:ext cx="239970" cy="2129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  <a:latin typeface="Trebuchet M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12CE49-96DD-F648-AA29-54959BCF2168}"/>
              </a:ext>
            </a:extLst>
          </p:cNvPr>
          <p:cNvGrpSpPr/>
          <p:nvPr/>
        </p:nvGrpSpPr>
        <p:grpSpPr>
          <a:xfrm>
            <a:off x="873531" y="1761420"/>
            <a:ext cx="597553" cy="584857"/>
            <a:chOff x="9779515" y="1171990"/>
            <a:chExt cx="1157991" cy="115799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7B8D0B6-CEAA-1947-9300-F3ECB94C2F58}"/>
                </a:ext>
              </a:extLst>
            </p:cNvPr>
            <p:cNvSpPr/>
            <p:nvPr/>
          </p:nvSpPr>
          <p:spPr>
            <a:xfrm>
              <a:off x="9779515" y="1171990"/>
              <a:ext cx="1157991" cy="1157991"/>
            </a:xfrm>
            <a:prstGeom prst="ellipse">
              <a:avLst/>
            </a:prstGeom>
            <a:solidFill>
              <a:srgbClr val="040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B47E9D-BBB3-7D43-BB22-156E992A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191" y="1362247"/>
              <a:ext cx="765755" cy="7657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512CE49-96DD-F648-AA29-54959BCF2168}"/>
              </a:ext>
            </a:extLst>
          </p:cNvPr>
          <p:cNvGrpSpPr/>
          <p:nvPr/>
        </p:nvGrpSpPr>
        <p:grpSpPr>
          <a:xfrm>
            <a:off x="1787931" y="3191635"/>
            <a:ext cx="597553" cy="584857"/>
            <a:chOff x="9779515" y="1171990"/>
            <a:chExt cx="1157991" cy="115799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7B8D0B6-CEAA-1947-9300-F3ECB94C2F58}"/>
                </a:ext>
              </a:extLst>
            </p:cNvPr>
            <p:cNvSpPr/>
            <p:nvPr/>
          </p:nvSpPr>
          <p:spPr>
            <a:xfrm>
              <a:off x="9779515" y="1171990"/>
              <a:ext cx="1157991" cy="1157991"/>
            </a:xfrm>
            <a:prstGeom prst="ellipse">
              <a:avLst/>
            </a:prstGeom>
            <a:solidFill>
              <a:srgbClr val="040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3B47E9D-BBB3-7D43-BB22-156E992A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191" y="1362247"/>
              <a:ext cx="765755" cy="76575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12CE49-96DD-F648-AA29-54959BCF2168}"/>
              </a:ext>
            </a:extLst>
          </p:cNvPr>
          <p:cNvGrpSpPr/>
          <p:nvPr/>
        </p:nvGrpSpPr>
        <p:grpSpPr>
          <a:xfrm>
            <a:off x="789763" y="3875122"/>
            <a:ext cx="597553" cy="584857"/>
            <a:chOff x="9779515" y="1171990"/>
            <a:chExt cx="1157991" cy="115799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7B8D0B6-CEAA-1947-9300-F3ECB94C2F58}"/>
                </a:ext>
              </a:extLst>
            </p:cNvPr>
            <p:cNvSpPr/>
            <p:nvPr/>
          </p:nvSpPr>
          <p:spPr>
            <a:xfrm>
              <a:off x="9779515" y="1171990"/>
              <a:ext cx="1157991" cy="1157991"/>
            </a:xfrm>
            <a:prstGeom prst="ellipse">
              <a:avLst/>
            </a:prstGeom>
            <a:solidFill>
              <a:srgbClr val="040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3B47E9D-BBB3-7D43-BB22-156E992A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191" y="1362247"/>
              <a:ext cx="765755" cy="76575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12CE49-96DD-F648-AA29-54959BCF2168}"/>
              </a:ext>
            </a:extLst>
          </p:cNvPr>
          <p:cNvGrpSpPr/>
          <p:nvPr/>
        </p:nvGrpSpPr>
        <p:grpSpPr>
          <a:xfrm>
            <a:off x="3792389" y="3197368"/>
            <a:ext cx="597553" cy="584857"/>
            <a:chOff x="9779515" y="1171990"/>
            <a:chExt cx="1157991" cy="115799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7B8D0B6-CEAA-1947-9300-F3ECB94C2F58}"/>
                </a:ext>
              </a:extLst>
            </p:cNvPr>
            <p:cNvSpPr/>
            <p:nvPr/>
          </p:nvSpPr>
          <p:spPr>
            <a:xfrm>
              <a:off x="9779515" y="1171990"/>
              <a:ext cx="1157991" cy="1157991"/>
            </a:xfrm>
            <a:prstGeom prst="ellipse">
              <a:avLst/>
            </a:prstGeom>
            <a:solidFill>
              <a:srgbClr val="040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3B47E9D-BBB3-7D43-BB22-156E992A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4191" y="1362247"/>
              <a:ext cx="765755" cy="765755"/>
            </a:xfrm>
            <a:prstGeom prst="rect">
              <a:avLst/>
            </a:prstGeom>
          </p:spPr>
        </p:pic>
      </p:grpSp>
      <p:cxnSp>
        <p:nvCxnSpPr>
          <p:cNvPr id="7" name="Straight Arrow Connector 6"/>
          <p:cNvCxnSpPr>
            <a:stCxn id="23" idx="6"/>
            <a:endCxn id="22" idx="2"/>
          </p:cNvCxnSpPr>
          <p:nvPr/>
        </p:nvCxnSpPr>
        <p:spPr>
          <a:xfrm>
            <a:off x="4546802" y="2608384"/>
            <a:ext cx="2679077" cy="57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7225880" y="2824172"/>
            <a:ext cx="239970" cy="2129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306833" y="2818436"/>
            <a:ext cx="239970" cy="2129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  <a:latin typeface="Trebuchet MS"/>
            </a:endParaRPr>
          </a:p>
        </p:txBody>
      </p:sp>
      <p:cxnSp>
        <p:nvCxnSpPr>
          <p:cNvPr id="43" name="Straight Arrow Connector 42"/>
          <p:cNvCxnSpPr>
            <a:stCxn id="42" idx="6"/>
            <a:endCxn id="41" idx="2"/>
          </p:cNvCxnSpPr>
          <p:nvPr/>
        </p:nvCxnSpPr>
        <p:spPr>
          <a:xfrm>
            <a:off x="4546803" y="2924906"/>
            <a:ext cx="2679077" cy="5736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7202434" y="3937857"/>
            <a:ext cx="239970" cy="2129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283387" y="3932121"/>
            <a:ext cx="239970" cy="2129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  <a:latin typeface="Trebuchet MS"/>
            </a:endParaRPr>
          </a:p>
        </p:txBody>
      </p:sp>
      <p:cxnSp>
        <p:nvCxnSpPr>
          <p:cNvPr id="46" name="Straight Arrow Connector 45"/>
          <p:cNvCxnSpPr>
            <a:stCxn id="45" idx="6"/>
            <a:endCxn id="44" idx="2"/>
          </p:cNvCxnSpPr>
          <p:nvPr/>
        </p:nvCxnSpPr>
        <p:spPr>
          <a:xfrm>
            <a:off x="4523357" y="4038591"/>
            <a:ext cx="2679077" cy="57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202435" y="4254379"/>
            <a:ext cx="239970" cy="2129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283388" y="4248643"/>
            <a:ext cx="239970" cy="21293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  <a:latin typeface="Trebuchet MS"/>
            </a:endParaRPr>
          </a:p>
        </p:txBody>
      </p:sp>
      <p:cxnSp>
        <p:nvCxnSpPr>
          <p:cNvPr id="49" name="Straight Arrow Connector 48"/>
          <p:cNvCxnSpPr>
            <a:stCxn id="48" idx="6"/>
            <a:endCxn id="47" idx="2"/>
          </p:cNvCxnSpPr>
          <p:nvPr/>
        </p:nvCxnSpPr>
        <p:spPr>
          <a:xfrm>
            <a:off x="4523358" y="4355113"/>
            <a:ext cx="2679077" cy="5736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4 -0.01065 L -0.07864 0.09884 C -0.07864 0.14791 -0.20612 0.20903 -0.30924 0.20903 L -0.53971 0.2090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AD34E8E-717A-4B82-98DF-A55A6256A418}"/>
              </a:ext>
            </a:extLst>
          </p:cNvPr>
          <p:cNvGrpSpPr/>
          <p:nvPr/>
        </p:nvGrpSpPr>
        <p:grpSpPr>
          <a:xfrm>
            <a:off x="0" y="-16947"/>
            <a:ext cx="12192000" cy="6874947"/>
            <a:chOff x="0" y="-16947"/>
            <a:chExt cx="12192000" cy="68749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CB8520-5C5D-447D-B275-DD04CF20D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6947"/>
              <a:ext cx="12192000" cy="6874947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87F3EF-687A-4E2A-9A1A-DDBBAA5DF938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040602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6" name="Date Placeholder 135">
            <a:extLst>
              <a:ext uri="{FF2B5EF4-FFF2-40B4-BE49-F238E27FC236}">
                <a16:creationId xmlns:a16="http://schemas.microsoft.com/office/drawing/2014/main" id="{2DF8C21B-4F47-6B48-88ED-7207A3A5A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0031" y="6391925"/>
            <a:ext cx="91193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0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46A1A0F-B1B9-4F49-ADCA-BADA19E3833E}" type="datetime1">
              <a:rPr lang="en-US" smtClean="0"/>
              <a:pPr algn="ctr"/>
              <a:t>10/30/2020</a:t>
            </a:fld>
            <a:endParaRPr lang="en-US" dirty="0"/>
          </a:p>
        </p:txBody>
      </p:sp>
      <p:sp>
        <p:nvSpPr>
          <p:cNvPr id="137" name="Footer Placeholder 136">
            <a:extLst>
              <a:ext uri="{FF2B5EF4-FFF2-40B4-BE49-F238E27FC236}">
                <a16:creationId xmlns:a16="http://schemas.microsoft.com/office/drawing/2014/main" id="{0E9DD1E2-F16A-2E4B-8A30-65D4847A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396363"/>
            <a:ext cx="394925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© 2019 Avocado Systems Inc.  All rights reserved.</a:t>
            </a:r>
            <a:endParaRPr lang="en-US" dirty="0"/>
          </a:p>
        </p:txBody>
      </p:sp>
      <p:sp>
        <p:nvSpPr>
          <p:cNvPr id="138" name="Slide Number Placeholder 137">
            <a:extLst>
              <a:ext uri="{FF2B5EF4-FFF2-40B4-BE49-F238E27FC236}">
                <a16:creationId xmlns:a16="http://schemas.microsoft.com/office/drawing/2014/main" id="{392D1969-7EFC-494C-8C59-2405DAC2F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7421" y="6396362"/>
            <a:ext cx="68333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FADB7-6BBC-4871-A0E5-E3949B97B23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9EEB4D4-0AEB-464C-AEE5-59C233A7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11343426" cy="670560"/>
          </a:xfrm>
        </p:spPr>
        <p:txBody>
          <a:bodyPr>
            <a:normAutofit/>
          </a:bodyPr>
          <a:lstStyle/>
          <a:p>
            <a:r>
              <a:rPr lang="en-US" dirty="0"/>
              <a:t>What is needed?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70013" y="999704"/>
            <a:ext cx="67404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Perimeter 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Granular perimeter definition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Instant breach detection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012" y="2984774"/>
            <a:ext cx="8140613" cy="1815882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Inside the Perimeter 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Micro level threat detection and mitigation.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Eliminate lateral migration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Proactive data exfiltration detection.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623250"/>
            <a:ext cx="2494033" cy="53892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8382000" y="2640177"/>
            <a:ext cx="704850" cy="2505075"/>
          </a:xfrm>
          <a:prstGeom prst="rightArrow">
            <a:avLst>
              <a:gd name="adj1" fmla="val 75095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6607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.potx" id="{BBA38339-7DBD-46C8-8BB6-015A313C1322}" vid="{417806F5-A322-45C4-A81F-46E1A02D272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113523f-1fcf-41ab-a672-5f9ee9dff1c1">
      <UserInfo>
        <DisplayName>Keshav Kamble</DisplayName>
        <AccountId>13</AccountId>
        <AccountType/>
      </UserInfo>
      <UserInfo>
        <DisplayName>Shailesh Naik</DisplayName>
        <AccountId>17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1EE5E7AA7FB4698A975F9D3143B26" ma:contentTypeVersion="2" ma:contentTypeDescription="Create a new document." ma:contentTypeScope="" ma:versionID="a053c29207528bce1d5ee81257c75d64">
  <xsd:schema xmlns:xsd="http://www.w3.org/2001/XMLSchema" xmlns:xs="http://www.w3.org/2001/XMLSchema" xmlns:p="http://schemas.microsoft.com/office/2006/metadata/properties" xmlns:ns2="c113523f-1fcf-41ab-a672-5f9ee9dff1c1" targetNamespace="http://schemas.microsoft.com/office/2006/metadata/properties" ma:root="true" ma:fieldsID="e1094773695f9053660f36788d6078bc" ns2:_="">
    <xsd:import namespace="c113523f-1fcf-41ab-a672-5f9ee9dff1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3523f-1fcf-41ab-a672-5f9ee9dff1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97C075-45F5-47E3-8D8D-0A1717B880B7}">
  <ds:schemaRefs>
    <ds:schemaRef ds:uri="c113523f-1fcf-41ab-a672-5f9ee9dff1c1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2F44DDA-7BD4-45E6-BB1C-0B2DC7D2F2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13523f-1fcf-41ab-a672-5f9ee9dff1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807491-0E7D-462B-ABF0-402A1EB60D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100188</TotalTime>
  <Words>2407</Words>
  <Application>Microsoft Office PowerPoint</Application>
  <PresentationFormat>Widescreen</PresentationFormat>
  <Paragraphs>591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Helvetica</vt:lpstr>
      <vt:lpstr>Times New Roman</vt:lpstr>
      <vt:lpstr>Trebuchet MS</vt:lpstr>
      <vt:lpstr>Wingdings</vt:lpstr>
      <vt:lpstr>Wingdings 3</vt:lpstr>
      <vt:lpstr>Work Sans</vt:lpstr>
      <vt:lpstr>Facet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Breaches Continue to happen?               </vt:lpstr>
      <vt:lpstr>Threat migration and proliferation </vt:lpstr>
      <vt:lpstr>What is needed?</vt:lpstr>
      <vt:lpstr>PowerPoint Presentation</vt:lpstr>
      <vt:lpstr>PowerPoint Presentation</vt:lpstr>
      <vt:lpstr>Spectrum of Deep Application Attributes</vt:lpstr>
      <vt:lpstr>Avocado Security Platform : Self-Defending Applications</vt:lpstr>
      <vt:lpstr>How is it operationalized?</vt:lpstr>
      <vt:lpstr>3 Tier Application Security Under Single Control</vt:lpstr>
      <vt:lpstr>PowerPoint Presentation</vt:lpstr>
      <vt:lpstr>Avocado Security Platform Providing Deep Visibility &amp; Protection</vt:lpstr>
      <vt:lpstr>PowerPoint Presentation</vt:lpstr>
      <vt:lpstr>Reduction in Cost and Improvement in Performance</vt:lpstr>
      <vt:lpstr>Reduction in Cost and Improvement in Performance</vt:lpstr>
      <vt:lpstr>Avocado Security Platform: Incremental  Benefits </vt:lpstr>
      <vt:lpstr>PowerPoint Presentation</vt:lpstr>
    </vt:vector>
  </TitlesOfParts>
  <Company>Symantec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Keshav Kamble</dc:creator>
  <cp:lastModifiedBy>Avocado Systems</cp:lastModifiedBy>
  <cp:revision>1154</cp:revision>
  <cp:lastPrinted>2016-02-01T02:29:16Z</cp:lastPrinted>
  <dcterms:created xsi:type="dcterms:W3CDTF">2015-06-30T16:11:11Z</dcterms:created>
  <dcterms:modified xsi:type="dcterms:W3CDTF">2020-10-31T17:48:18Z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0x0101004F61EE5E7AA7FB4698A975F9D3143B26</vt:lpwstr>
  </property>
</Properties>
</file>