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1" r:id="rId5"/>
  </p:sldMasterIdLst>
  <p:notesMasterIdLst>
    <p:notesMasterId r:id="rId44"/>
  </p:notesMasterIdLst>
  <p:handoutMasterIdLst>
    <p:handoutMasterId r:id="rId45"/>
  </p:handoutMasterIdLst>
  <p:sldIdLst>
    <p:sldId id="508" r:id="rId6"/>
    <p:sldId id="599" r:id="rId7"/>
    <p:sldId id="578" r:id="rId8"/>
    <p:sldId id="576" r:id="rId9"/>
    <p:sldId id="577" r:id="rId10"/>
    <p:sldId id="516" r:id="rId11"/>
    <p:sldId id="579" r:id="rId12"/>
    <p:sldId id="580" r:id="rId13"/>
    <p:sldId id="582" r:id="rId14"/>
    <p:sldId id="583" r:id="rId15"/>
    <p:sldId id="581" r:id="rId16"/>
    <p:sldId id="606" r:id="rId17"/>
    <p:sldId id="612" r:id="rId18"/>
    <p:sldId id="603" r:id="rId19"/>
    <p:sldId id="607" r:id="rId20"/>
    <p:sldId id="605" r:id="rId21"/>
    <p:sldId id="608" r:id="rId22"/>
    <p:sldId id="587" r:id="rId23"/>
    <p:sldId id="589" r:id="rId24"/>
    <p:sldId id="591" r:id="rId25"/>
    <p:sldId id="593" r:id="rId26"/>
    <p:sldId id="594" r:id="rId27"/>
    <p:sldId id="592" r:id="rId28"/>
    <p:sldId id="598" r:id="rId29"/>
    <p:sldId id="597" r:id="rId30"/>
    <p:sldId id="596" r:id="rId31"/>
    <p:sldId id="595" r:id="rId32"/>
    <p:sldId id="588" r:id="rId33"/>
    <p:sldId id="609" r:id="rId34"/>
    <p:sldId id="600" r:id="rId35"/>
    <p:sldId id="584" r:id="rId36"/>
    <p:sldId id="585" r:id="rId37"/>
    <p:sldId id="610" r:id="rId38"/>
    <p:sldId id="611" r:id="rId39"/>
    <p:sldId id="601" r:id="rId40"/>
    <p:sldId id="602" r:id="rId41"/>
    <p:sldId id="604" r:id="rId42"/>
    <p:sldId id="545" r:id="rId43"/>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orient="horz">
          <p15:clr>
            <a:srgbClr val="A4A3A4"/>
          </p15:clr>
        </p15:guide>
        <p15:guide id="3" orient="horz" pos="795">
          <p15:clr>
            <a:srgbClr val="A4A3A4"/>
          </p15:clr>
        </p15:guide>
        <p15:guide id="4" orient="horz" pos="348" userDrawn="1">
          <p15:clr>
            <a:srgbClr val="A4A3A4"/>
          </p15:clr>
        </p15:guide>
        <p15:guide id="5" pos="5451">
          <p15:clr>
            <a:srgbClr val="A4A3A4"/>
          </p15:clr>
        </p15:guide>
        <p15:guide id="6" pos="31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CBE15-1D20-1786-DAB4-AA0E564F158B}" name="Bhatnagar, Sumeet" initials="BS" userId="S::sumeetbhatnagar@kpmg.com::78f1ac88-2ea7-4ec8-8859-17cab1e80b2c" providerId="AD"/>
  <p188:author id="{BDC0B958-033F-616D-815D-0A9417B754AC}" name="Antonella Puca" initials="AP" userId="S::apuca@blueval-global.com::0907e0de-4f57-4675-807d-266f344011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D"/>
    <a:srgbClr val="96326E"/>
    <a:srgbClr val="96326B"/>
    <a:srgbClr val="672D89"/>
    <a:srgbClr val="63656B"/>
    <a:srgbClr val="BBBCBC"/>
    <a:srgbClr val="3A5DAE"/>
    <a:srgbClr val="642566"/>
    <a:srgbClr val="97999B"/>
    <a:srgbClr val="C600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86131" autoAdjust="0"/>
  </p:normalViewPr>
  <p:slideViewPr>
    <p:cSldViewPr snapToGrid="0">
      <p:cViewPr varScale="1">
        <p:scale>
          <a:sx n="75" d="100"/>
          <a:sy n="75" d="100"/>
        </p:scale>
        <p:origin x="1032" y="40"/>
      </p:cViewPr>
      <p:guideLst>
        <p:guide orient="horz" pos="1582"/>
        <p:guide orient="horz"/>
        <p:guide orient="horz" pos="795"/>
        <p:guide orient="horz" pos="348"/>
        <p:guide pos="5451"/>
        <p:guide pos="3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1939D95F-9460-0440-9860-1A57FB5F8A2B}" type="datetimeFigureOut">
              <a:rPr lang="en-US" smtClean="0"/>
              <a:t>11/6/2023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FFBB091-2F95-4A45-9F22-28B9876BB232}" type="slidenum">
              <a:rPr lang="en-US" smtClean="0"/>
              <a:t>‹#›</a:t>
            </a:fld>
            <a:endParaRPr lang="en-US"/>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83DAA10-76F1-BB44-9D35-7CFF32032758}" type="datetimeFigureOut">
              <a:rPr lang="en-US" smtClean="0"/>
              <a:t>11/6/2023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3F9647A-3E31-3A41-A4E9-ABE8D6F99CD0}" type="slidenum">
              <a:rPr lang="en-US" smtClean="0"/>
              <a:t>‹#›</a:t>
            </a:fld>
            <a:endParaRPr lang="en-US"/>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CFA20-BAD0-4434-985B-A024E6E866A0}" type="slidenum">
              <a:rPr lang="en-US" smtClean="0"/>
              <a:t>2</a:t>
            </a:fld>
            <a:endParaRPr lang="en-US"/>
          </a:p>
        </p:txBody>
      </p:sp>
    </p:spTree>
    <p:extLst>
      <p:ext uri="{BB962C8B-B14F-4D97-AF65-F5344CB8AC3E}">
        <p14:creationId xmlns:p14="http://schemas.microsoft.com/office/powerpoint/2010/main" val="100495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CFA20-BAD0-4434-985B-A024E6E866A0}" type="slidenum">
              <a:rPr lang="en-US" smtClean="0"/>
              <a:t>6</a:t>
            </a:fld>
            <a:endParaRPr lang="en-US"/>
          </a:p>
        </p:txBody>
      </p:sp>
    </p:spTree>
    <p:extLst>
      <p:ext uri="{BB962C8B-B14F-4D97-AF65-F5344CB8AC3E}">
        <p14:creationId xmlns:p14="http://schemas.microsoft.com/office/powerpoint/2010/main" val="303959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CFA20-BAD0-4434-985B-A024E6E866A0}" type="slidenum">
              <a:rPr lang="en-US" smtClean="0"/>
              <a:t>18</a:t>
            </a:fld>
            <a:endParaRPr lang="en-US"/>
          </a:p>
        </p:txBody>
      </p:sp>
    </p:spTree>
    <p:extLst>
      <p:ext uri="{BB962C8B-B14F-4D97-AF65-F5344CB8AC3E}">
        <p14:creationId xmlns:p14="http://schemas.microsoft.com/office/powerpoint/2010/main" val="356003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CFA20-BAD0-4434-985B-A024E6E866A0}" type="slidenum">
              <a:rPr lang="en-US" smtClean="0"/>
              <a:t>28</a:t>
            </a:fld>
            <a:endParaRPr lang="en-US"/>
          </a:p>
        </p:txBody>
      </p:sp>
    </p:spTree>
    <p:extLst>
      <p:ext uri="{BB962C8B-B14F-4D97-AF65-F5344CB8AC3E}">
        <p14:creationId xmlns:p14="http://schemas.microsoft.com/office/powerpoint/2010/main" val="192958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CFA20-BAD0-4434-985B-A024E6E866A0}" type="slidenum">
              <a:rPr lang="en-US" smtClean="0"/>
              <a:t>37</a:t>
            </a:fld>
            <a:endParaRPr lang="en-US"/>
          </a:p>
        </p:txBody>
      </p:sp>
    </p:spTree>
    <p:extLst>
      <p:ext uri="{BB962C8B-B14F-4D97-AF65-F5344CB8AC3E}">
        <p14:creationId xmlns:p14="http://schemas.microsoft.com/office/powerpoint/2010/main" val="2978833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Assoc, symbol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FBB95-CCFB-9DB1-D945-915BE3634F18}"/>
              </a:ext>
            </a:extLst>
          </p:cNvPr>
          <p:cNvPicPr>
            <a:picLocks noChangeAspect="1"/>
          </p:cNvPicPr>
          <p:nvPr userDrawn="1"/>
        </p:nvPicPr>
        <p:blipFill>
          <a:blip r:embed="rId2"/>
          <a:srcRect/>
          <a:stretch/>
        </p:blipFill>
        <p:spPr>
          <a:xfrm>
            <a:off x="0" y="0"/>
            <a:ext cx="9144000" cy="51435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A5C95631-EA93-C7CB-C343-E18B6CC7372A}"/>
              </a:ext>
            </a:extLst>
          </p:cNvPr>
          <p:cNvPicPr>
            <a:picLocks noChangeAspect="1"/>
          </p:cNvPicPr>
          <p:nvPr userDrawn="1"/>
        </p:nvPicPr>
        <p:blipFill>
          <a:blip r:embed="rId3"/>
          <a:stretch>
            <a:fillRect/>
          </a:stretch>
        </p:blipFill>
        <p:spPr>
          <a:xfrm>
            <a:off x="373189" y="207469"/>
            <a:ext cx="2285487" cy="810816"/>
          </a:xfrm>
          <a:prstGeom prst="rect">
            <a:avLst/>
          </a:prstGeom>
        </p:spPr>
      </p:pic>
      <p:sp>
        <p:nvSpPr>
          <p:cNvPr id="7" name="Subtitle 2">
            <a:extLst>
              <a:ext uri="{FF2B5EF4-FFF2-40B4-BE49-F238E27FC236}">
                <a16:creationId xmlns:a16="http://schemas.microsoft.com/office/drawing/2014/main" id="{7FC8B986-1A3C-5C4F-BAED-1FDD884FCEB6}"/>
              </a:ext>
            </a:extLst>
          </p:cNvPr>
          <p:cNvSpPr txBox="1">
            <a:spLocks/>
          </p:cNvSpPr>
          <p:nvPr userDrawn="1"/>
        </p:nvSpPr>
        <p:spPr>
          <a:xfrm>
            <a:off x="364951" y="3558928"/>
            <a:ext cx="6400800" cy="1161950"/>
          </a:xfrm>
          <a:prstGeom prst="rect">
            <a:avLst/>
          </a:prstGeom>
        </p:spPr>
        <p:txBody>
          <a:bodyPr>
            <a:noAutofit/>
          </a:bodyPr>
          <a:lstStyle>
            <a:lvl1pPr marL="0" marR="0" indent="0" algn="l" defTabSz="457200" rtl="0" eaLnBrk="1" fontAlgn="auto" latinLnBrk="0" hangingPunct="1">
              <a:lnSpc>
                <a:spcPct val="100000"/>
              </a:lnSpc>
              <a:spcBef>
                <a:spcPts val="600"/>
              </a:spcBef>
              <a:spcAft>
                <a:spcPts val="900"/>
              </a:spcAft>
              <a:buClrTx/>
              <a:buSzTx/>
              <a:buFont typeface="Arial"/>
              <a:buNone/>
              <a:tabLst/>
              <a:defRPr sz="1800" b="0" i="0" kern="1200">
                <a:solidFill>
                  <a:schemeClr val="tx1"/>
                </a:solidFill>
                <a:latin typeface="Roboto" panose="02000000000000000000" pitchFamily="2" charset="0"/>
                <a:ea typeface="Roboto" panose="02000000000000000000" pitchFamily="2" charset="0"/>
                <a:cs typeface="+mn-cs"/>
              </a:defRPr>
            </a:lvl1pPr>
            <a:lvl2pPr marL="230188" marR="0" indent="-174625" algn="l" defTabSz="457200" rtl="0" eaLnBrk="1" fontAlgn="auto" latinLnBrk="0" hangingPunct="1">
              <a:lnSpc>
                <a:spcPct val="100000"/>
              </a:lnSpc>
              <a:spcBef>
                <a:spcPts val="0"/>
              </a:spcBef>
              <a:spcAft>
                <a:spcPts val="900"/>
              </a:spcAft>
              <a:buClr>
                <a:schemeClr val="tx2"/>
              </a:buClr>
              <a:buSzTx/>
              <a:buFont typeface="Arial"/>
              <a:buChar char="•"/>
              <a:tabLst/>
              <a:defRPr sz="2000" kern="1200">
                <a:solidFill>
                  <a:schemeClr val="tx1"/>
                </a:solidFill>
                <a:latin typeface="+mn-lt"/>
                <a:ea typeface="+mn-ea"/>
                <a:cs typeface="+mn-cs"/>
              </a:defRPr>
            </a:lvl2pPr>
            <a:lvl3pPr marL="454025" marR="0" indent="-22383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3pPr>
            <a:lvl4pPr marL="684213"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4pPr>
            <a:lvl5pPr marL="914400"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latin typeface="Roboto Medium" panose="02000000000000000000" pitchFamily="2" charset="0"/>
              </a:rPr>
              <a:t>Forensic &amp; Valuation Services Conference</a:t>
            </a:r>
            <a:br>
              <a:rPr lang="en-US" sz="1600" dirty="0">
                <a:solidFill>
                  <a:schemeClr val="tx1"/>
                </a:solidFill>
                <a:latin typeface="Roboto Medium" panose="02000000000000000000" pitchFamily="2" charset="0"/>
              </a:rPr>
            </a:br>
            <a:r>
              <a:rPr lang="en-US" sz="1400" dirty="0">
                <a:solidFill>
                  <a:schemeClr val="tx1"/>
                </a:solidFill>
                <a:latin typeface="Arial" panose="020B0604020202020204" pitchFamily="34" charset="0"/>
                <a:cs typeface="Arial" panose="020B0604020202020204" pitchFamily="34" charset="0"/>
              </a:rPr>
              <a:t>Las Vegas, NV, and live online | Nov. 6–8, 2023</a:t>
            </a:r>
          </a:p>
        </p:txBody>
      </p:sp>
      <p:sp>
        <p:nvSpPr>
          <p:cNvPr id="2" name="Subtitle 2">
            <a:extLst>
              <a:ext uri="{FF2B5EF4-FFF2-40B4-BE49-F238E27FC236}">
                <a16:creationId xmlns:a16="http://schemas.microsoft.com/office/drawing/2014/main" id="{5DA96242-72B9-1130-AD06-C24BF6C702CC}"/>
              </a:ext>
            </a:extLst>
          </p:cNvPr>
          <p:cNvSpPr txBox="1">
            <a:spLocks/>
          </p:cNvSpPr>
          <p:nvPr userDrawn="1"/>
        </p:nvSpPr>
        <p:spPr>
          <a:xfrm>
            <a:off x="364951" y="2695805"/>
            <a:ext cx="6965617" cy="1161950"/>
          </a:xfrm>
          <a:prstGeom prst="rect">
            <a:avLst/>
          </a:prstGeom>
        </p:spPr>
        <p:txBody>
          <a:bodyPr>
            <a:noAutofit/>
          </a:bodyPr>
          <a:lstStyle>
            <a:lvl1pPr marL="0" marR="0" indent="0" algn="l" defTabSz="457200" rtl="0" eaLnBrk="1" fontAlgn="auto" latinLnBrk="0" hangingPunct="1">
              <a:lnSpc>
                <a:spcPct val="100000"/>
              </a:lnSpc>
              <a:spcBef>
                <a:spcPts val="600"/>
              </a:spcBef>
              <a:spcAft>
                <a:spcPts val="900"/>
              </a:spcAft>
              <a:buClrTx/>
              <a:buSzTx/>
              <a:buFont typeface="Arial"/>
              <a:buNone/>
              <a:tabLst/>
              <a:defRPr sz="1800" b="0" i="0" kern="1200">
                <a:solidFill>
                  <a:schemeClr val="tx1"/>
                </a:solidFill>
                <a:latin typeface="Roboto" panose="02000000000000000000" pitchFamily="2" charset="0"/>
                <a:ea typeface="Roboto" panose="02000000000000000000" pitchFamily="2" charset="0"/>
                <a:cs typeface="+mn-cs"/>
              </a:defRPr>
            </a:lvl1pPr>
            <a:lvl2pPr marL="230188" marR="0" indent="-174625" algn="l" defTabSz="457200" rtl="0" eaLnBrk="1" fontAlgn="auto" latinLnBrk="0" hangingPunct="1">
              <a:lnSpc>
                <a:spcPct val="100000"/>
              </a:lnSpc>
              <a:spcBef>
                <a:spcPts val="0"/>
              </a:spcBef>
              <a:spcAft>
                <a:spcPts val="900"/>
              </a:spcAft>
              <a:buClr>
                <a:schemeClr val="tx2"/>
              </a:buClr>
              <a:buSzTx/>
              <a:buFont typeface="Arial"/>
              <a:buChar char="•"/>
              <a:tabLst/>
              <a:defRPr sz="2000" kern="1200">
                <a:solidFill>
                  <a:schemeClr val="tx1"/>
                </a:solidFill>
                <a:latin typeface="+mn-lt"/>
                <a:ea typeface="+mn-ea"/>
                <a:cs typeface="+mn-cs"/>
              </a:defRPr>
            </a:lvl2pPr>
            <a:lvl3pPr marL="454025" marR="0" indent="-22383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3pPr>
            <a:lvl4pPr marL="684213"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4pPr>
            <a:lvl5pPr marL="914400"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0" i="0" dirty="0">
                <a:solidFill>
                  <a:schemeClr val="bg1"/>
                </a:solidFill>
                <a:latin typeface="Roboto" panose="02000000000000000000" pitchFamily="2" charset="0"/>
                <a:ea typeface="Roboto" panose="02000000000000000000" pitchFamily="2" charset="0"/>
                <a:cs typeface="Arial" panose="020B0604020202020204" pitchFamily="34" charset="0"/>
              </a:rPr>
              <a:t>Empowering success.</a:t>
            </a:r>
          </a:p>
        </p:txBody>
      </p:sp>
      <p:sp>
        <p:nvSpPr>
          <p:cNvPr id="5" name="Subtitle 2">
            <a:extLst>
              <a:ext uri="{FF2B5EF4-FFF2-40B4-BE49-F238E27FC236}">
                <a16:creationId xmlns:a16="http://schemas.microsoft.com/office/drawing/2014/main" id="{F5E68630-1EB3-3C88-940A-A2730EAFC05C}"/>
              </a:ext>
            </a:extLst>
          </p:cNvPr>
          <p:cNvSpPr txBox="1">
            <a:spLocks/>
          </p:cNvSpPr>
          <p:nvPr userDrawn="1"/>
        </p:nvSpPr>
        <p:spPr>
          <a:xfrm>
            <a:off x="364951" y="2054670"/>
            <a:ext cx="6965617" cy="1161950"/>
          </a:xfrm>
          <a:prstGeom prst="rect">
            <a:avLst/>
          </a:prstGeom>
        </p:spPr>
        <p:txBody>
          <a:bodyPr>
            <a:noAutofit/>
          </a:bodyPr>
          <a:lstStyle>
            <a:lvl1pPr marL="0" marR="0" indent="0" algn="l" defTabSz="457200" rtl="0" eaLnBrk="1" fontAlgn="auto" latinLnBrk="0" hangingPunct="1">
              <a:lnSpc>
                <a:spcPct val="100000"/>
              </a:lnSpc>
              <a:spcBef>
                <a:spcPts val="600"/>
              </a:spcBef>
              <a:spcAft>
                <a:spcPts val="900"/>
              </a:spcAft>
              <a:buClrTx/>
              <a:buSzTx/>
              <a:buFont typeface="Arial"/>
              <a:buNone/>
              <a:tabLst/>
              <a:defRPr sz="1800" b="0" i="0" kern="1200">
                <a:solidFill>
                  <a:schemeClr val="tx1"/>
                </a:solidFill>
                <a:latin typeface="Roboto" panose="02000000000000000000" pitchFamily="2" charset="0"/>
                <a:ea typeface="Roboto" panose="02000000000000000000" pitchFamily="2" charset="0"/>
                <a:cs typeface="+mn-cs"/>
              </a:defRPr>
            </a:lvl1pPr>
            <a:lvl2pPr marL="230188" marR="0" indent="-174625" algn="l" defTabSz="457200" rtl="0" eaLnBrk="1" fontAlgn="auto" latinLnBrk="0" hangingPunct="1">
              <a:lnSpc>
                <a:spcPct val="100000"/>
              </a:lnSpc>
              <a:spcBef>
                <a:spcPts val="0"/>
              </a:spcBef>
              <a:spcAft>
                <a:spcPts val="900"/>
              </a:spcAft>
              <a:buClr>
                <a:schemeClr val="tx2"/>
              </a:buClr>
              <a:buSzTx/>
              <a:buFont typeface="Arial"/>
              <a:buChar char="•"/>
              <a:tabLst/>
              <a:defRPr sz="2000" kern="1200">
                <a:solidFill>
                  <a:schemeClr val="tx1"/>
                </a:solidFill>
                <a:latin typeface="+mn-lt"/>
                <a:ea typeface="+mn-ea"/>
                <a:cs typeface="+mn-cs"/>
              </a:defRPr>
            </a:lvl2pPr>
            <a:lvl3pPr marL="454025" marR="0" indent="-22383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3pPr>
            <a:lvl4pPr marL="684213"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4pPr>
            <a:lvl5pPr marL="914400"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0" i="0" dirty="0">
                <a:solidFill>
                  <a:schemeClr val="bg1"/>
                </a:solidFill>
                <a:latin typeface="Roboto" panose="02000000000000000000" pitchFamily="2" charset="0"/>
                <a:ea typeface="Roboto" panose="02000000000000000000" pitchFamily="2" charset="0"/>
              </a:rPr>
              <a:t>Engaging minds;</a:t>
            </a:r>
            <a:endParaRPr lang="en-US" sz="4400" b="0" i="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3874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8" name="Text Placeholder 5"/>
          <p:cNvSpPr>
            <a:spLocks noGrp="1"/>
          </p:cNvSpPr>
          <p:nvPr>
            <p:ph type="body" sz="quarter" idx="14"/>
          </p:nvPr>
        </p:nvSpPr>
        <p:spPr>
          <a:xfrm>
            <a:off x="488728" y="950657"/>
            <a:ext cx="4069080" cy="3333647"/>
          </a:xfrm>
        </p:spPr>
        <p:txBody>
          <a:bodyPr lIns="0" tIns="0" rIns="0" bIns="0" numCol="1" spcCol="374904">
            <a:noAutofit/>
          </a:bodyPr>
          <a:lstStyle>
            <a:lvl1pPr marL="11113" indent="0">
              <a:lnSpc>
                <a:spcPct val="100000"/>
              </a:lnSpc>
              <a:spcBef>
                <a:spcPts val="0"/>
              </a:spcBef>
              <a:spcAft>
                <a:spcPts val="1200"/>
              </a:spcAft>
              <a:buClrTx/>
              <a:tabLst/>
              <a:defRPr sz="2000" baseline="0">
                <a:solidFill>
                  <a:schemeClr val="bg2"/>
                </a:solidFill>
              </a:defRPr>
            </a:lvl1pPr>
            <a:lvl2pPr marL="228600" indent="-173736">
              <a:lnSpc>
                <a:spcPct val="100000"/>
              </a:lnSpc>
              <a:spcBef>
                <a:spcPts val="0"/>
              </a:spcBef>
              <a:spcAft>
                <a:spcPts val="1200"/>
              </a:spcAft>
              <a:buFont typeface="Arial" charset="0"/>
              <a:buChar char="•"/>
              <a:tabLst/>
              <a:defRPr sz="2000">
                <a:solidFill>
                  <a:schemeClr val="bg2"/>
                </a:solidFill>
              </a:defRPr>
            </a:lvl2pPr>
            <a:lvl3pPr marL="457200" indent="-228600">
              <a:lnSpc>
                <a:spcPct val="100000"/>
              </a:lnSpc>
              <a:spcBef>
                <a:spcPts val="0"/>
              </a:spcBef>
              <a:spcAft>
                <a:spcPts val="1200"/>
              </a:spcAft>
              <a:buFont typeface="Lucida Grande"/>
              <a:buChar char="–"/>
              <a:defRPr sz="1400">
                <a:solidFill>
                  <a:schemeClr val="bg2"/>
                </a:solidFill>
              </a:defRPr>
            </a:lvl3pPr>
            <a:lvl4pPr marL="685800" indent="-228600">
              <a:lnSpc>
                <a:spcPct val="100000"/>
              </a:lnSpc>
              <a:spcBef>
                <a:spcPts val="0"/>
              </a:spcBef>
              <a:spcAft>
                <a:spcPts val="1200"/>
              </a:spcAft>
              <a:buFont typeface="Lucida Grande"/>
              <a:buChar char="–"/>
              <a:defRPr sz="1400">
                <a:solidFill>
                  <a:schemeClr val="bg2"/>
                </a:solidFill>
              </a:defRPr>
            </a:lvl4pPr>
            <a:lvl5pPr marL="914400" indent="-228600">
              <a:lnSpc>
                <a:spcPct val="100000"/>
              </a:lnSpc>
              <a:spcBef>
                <a:spcPts val="0"/>
              </a:spcBef>
              <a:spcAft>
                <a:spcPts val="1200"/>
              </a:spcAft>
              <a:buFont typeface="Lucida Grande"/>
              <a:buChar char="–"/>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5"/>
          </p:nvPr>
        </p:nvSpPr>
        <p:spPr>
          <a:xfrm>
            <a:off x="4647920" y="950657"/>
            <a:ext cx="4069080" cy="3333647"/>
          </a:xfrm>
        </p:spPr>
        <p:txBody>
          <a:bodyPr lIns="0" tIns="0" rIns="0" bIns="0" numCol="1" spcCol="374904">
            <a:noAutofit/>
          </a:bodyPr>
          <a:lstStyle>
            <a:lvl1pPr marL="11113" indent="0">
              <a:lnSpc>
                <a:spcPct val="100000"/>
              </a:lnSpc>
              <a:spcBef>
                <a:spcPts val="1200"/>
              </a:spcBef>
              <a:spcAft>
                <a:spcPts val="800"/>
              </a:spcAft>
              <a:buClrTx/>
              <a:tabLst/>
              <a:defRPr sz="2000" baseline="0">
                <a:solidFill>
                  <a:schemeClr val="bg2"/>
                </a:solidFill>
              </a:defRPr>
            </a:lvl1pPr>
            <a:lvl2pPr marL="228600" indent="-173736">
              <a:lnSpc>
                <a:spcPct val="100000"/>
              </a:lnSpc>
              <a:spcBef>
                <a:spcPts val="0"/>
              </a:spcBef>
              <a:spcAft>
                <a:spcPts val="1200"/>
              </a:spcAft>
              <a:buFont typeface="Arial" charset="0"/>
              <a:buChar char="•"/>
              <a:tabLst/>
              <a:defRPr sz="2000">
                <a:solidFill>
                  <a:schemeClr val="bg2"/>
                </a:solidFill>
              </a:defRPr>
            </a:lvl2pPr>
            <a:lvl3pPr marL="457200" indent="-228600">
              <a:lnSpc>
                <a:spcPct val="100000"/>
              </a:lnSpc>
              <a:spcBef>
                <a:spcPts val="0"/>
              </a:spcBef>
              <a:spcAft>
                <a:spcPts val="1200"/>
              </a:spcAft>
              <a:buFont typeface="Lucida Grande"/>
              <a:buChar char="–"/>
              <a:tabLst/>
              <a:defRPr sz="1400">
                <a:solidFill>
                  <a:schemeClr val="bg2"/>
                </a:solidFill>
              </a:defRPr>
            </a:lvl3pPr>
            <a:lvl4pPr marL="685800" indent="-228600">
              <a:lnSpc>
                <a:spcPct val="100000"/>
              </a:lnSpc>
              <a:spcBef>
                <a:spcPts val="0"/>
              </a:spcBef>
              <a:spcAft>
                <a:spcPts val="1200"/>
              </a:spcAft>
              <a:buFont typeface="Lucida Grande"/>
              <a:buChar char="–"/>
              <a:defRPr sz="1400">
                <a:solidFill>
                  <a:schemeClr val="bg2"/>
                </a:solidFill>
              </a:defRPr>
            </a:lvl4pPr>
            <a:lvl5pPr marL="914400" indent="-219456">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562D38-4673-D6E9-7FFC-CEB1E4CD1BC6}"/>
              </a:ext>
            </a:extLst>
          </p:cNvPr>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80DF6B77-1415-3259-9E5F-C9C376497009}"/>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83643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2 column">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8" name="Text Placeholder 5"/>
          <p:cNvSpPr>
            <a:spLocks noGrp="1"/>
          </p:cNvSpPr>
          <p:nvPr>
            <p:ph type="body" sz="quarter" idx="14"/>
          </p:nvPr>
        </p:nvSpPr>
        <p:spPr>
          <a:xfrm>
            <a:off x="488728" y="950657"/>
            <a:ext cx="4069080" cy="3333647"/>
          </a:xfrm>
        </p:spPr>
        <p:txBody>
          <a:bodyPr lIns="0" tIns="0" rIns="0" bIns="0" numCol="1" spcCol="374904">
            <a:noAutofit/>
          </a:bodyPr>
          <a:lstStyle>
            <a:lvl1pPr marL="11113" indent="0">
              <a:lnSpc>
                <a:spcPct val="100000"/>
              </a:lnSpc>
              <a:spcBef>
                <a:spcPts val="0"/>
              </a:spcBef>
              <a:spcAft>
                <a:spcPts val="1200"/>
              </a:spcAft>
              <a:buClrTx/>
              <a:tabLst/>
              <a:defRPr sz="2000" baseline="0">
                <a:solidFill>
                  <a:schemeClr val="bg2"/>
                </a:solidFill>
              </a:defRPr>
            </a:lvl1pPr>
            <a:lvl2pPr marL="228600" indent="-173736">
              <a:lnSpc>
                <a:spcPct val="100000"/>
              </a:lnSpc>
              <a:spcBef>
                <a:spcPts val="0"/>
              </a:spcBef>
              <a:spcAft>
                <a:spcPts val="1200"/>
              </a:spcAft>
              <a:buFont typeface="Arial" charset="0"/>
              <a:buChar char="•"/>
              <a:tabLst/>
              <a:defRPr sz="2000">
                <a:solidFill>
                  <a:schemeClr val="bg2"/>
                </a:solidFill>
              </a:defRPr>
            </a:lvl2pPr>
            <a:lvl3pPr marL="457200" indent="-228600">
              <a:lnSpc>
                <a:spcPct val="100000"/>
              </a:lnSpc>
              <a:spcBef>
                <a:spcPts val="0"/>
              </a:spcBef>
              <a:spcAft>
                <a:spcPts val="1200"/>
              </a:spcAft>
              <a:buFont typeface="Lucida Grande"/>
              <a:buChar char="–"/>
              <a:defRPr sz="1400">
                <a:solidFill>
                  <a:schemeClr val="bg2"/>
                </a:solidFill>
              </a:defRPr>
            </a:lvl3pPr>
            <a:lvl4pPr marL="685800" indent="-228600">
              <a:lnSpc>
                <a:spcPct val="100000"/>
              </a:lnSpc>
              <a:spcBef>
                <a:spcPts val="0"/>
              </a:spcBef>
              <a:spcAft>
                <a:spcPts val="1200"/>
              </a:spcAft>
              <a:buFont typeface="Lucida Grande"/>
              <a:buChar char="–"/>
              <a:defRPr sz="1400">
                <a:solidFill>
                  <a:schemeClr val="bg2"/>
                </a:solidFill>
              </a:defRPr>
            </a:lvl4pPr>
            <a:lvl5pPr marL="914400" indent="-228600">
              <a:lnSpc>
                <a:spcPct val="100000"/>
              </a:lnSpc>
              <a:spcBef>
                <a:spcPts val="0"/>
              </a:spcBef>
              <a:spcAft>
                <a:spcPts val="1200"/>
              </a:spcAft>
              <a:buFont typeface="Lucida Grande"/>
              <a:buChar char="–"/>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5"/>
          </p:nvPr>
        </p:nvSpPr>
        <p:spPr>
          <a:xfrm>
            <a:off x="4647920" y="950657"/>
            <a:ext cx="4069080" cy="3333647"/>
          </a:xfrm>
        </p:spPr>
        <p:txBody>
          <a:bodyPr lIns="0" tIns="0" rIns="0" bIns="0" numCol="1" spcCol="374904">
            <a:noAutofit/>
          </a:bodyPr>
          <a:lstStyle>
            <a:lvl1pPr marL="11113" indent="0">
              <a:lnSpc>
                <a:spcPct val="100000"/>
              </a:lnSpc>
              <a:spcBef>
                <a:spcPts val="1200"/>
              </a:spcBef>
              <a:spcAft>
                <a:spcPts val="800"/>
              </a:spcAft>
              <a:buClrTx/>
              <a:tabLst/>
              <a:defRPr sz="2000" baseline="0">
                <a:solidFill>
                  <a:schemeClr val="bg2"/>
                </a:solidFill>
              </a:defRPr>
            </a:lvl1pPr>
            <a:lvl2pPr marL="228600" indent="-173736">
              <a:lnSpc>
                <a:spcPct val="100000"/>
              </a:lnSpc>
              <a:spcBef>
                <a:spcPts val="0"/>
              </a:spcBef>
              <a:spcAft>
                <a:spcPts val="1200"/>
              </a:spcAft>
              <a:buFont typeface="Arial" charset="0"/>
              <a:buChar char="•"/>
              <a:tabLst/>
              <a:defRPr sz="2000">
                <a:solidFill>
                  <a:schemeClr val="bg2"/>
                </a:solidFill>
              </a:defRPr>
            </a:lvl2pPr>
            <a:lvl3pPr marL="457200" indent="-228600">
              <a:lnSpc>
                <a:spcPct val="100000"/>
              </a:lnSpc>
              <a:spcBef>
                <a:spcPts val="0"/>
              </a:spcBef>
              <a:spcAft>
                <a:spcPts val="1200"/>
              </a:spcAft>
              <a:buFont typeface="Lucida Grande"/>
              <a:buChar char="–"/>
              <a:tabLst/>
              <a:defRPr sz="1400">
                <a:solidFill>
                  <a:schemeClr val="bg2"/>
                </a:solidFill>
              </a:defRPr>
            </a:lvl3pPr>
            <a:lvl4pPr marL="685800" indent="-228600">
              <a:lnSpc>
                <a:spcPct val="100000"/>
              </a:lnSpc>
              <a:spcBef>
                <a:spcPts val="0"/>
              </a:spcBef>
              <a:spcAft>
                <a:spcPts val="1200"/>
              </a:spcAft>
              <a:buFont typeface="Lucida Grande"/>
              <a:buChar char="–"/>
              <a:defRPr sz="1400">
                <a:solidFill>
                  <a:schemeClr val="bg2"/>
                </a:solidFill>
              </a:defRPr>
            </a:lvl4pPr>
            <a:lvl5pPr marL="914400" indent="-219456">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562D38-4673-D6E9-7FFC-CEB1E4CD1BC6}"/>
              </a:ext>
            </a:extLst>
          </p:cNvPr>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pic>
        <p:nvPicPr>
          <p:cNvPr id="3" name="Picture 2">
            <a:extLst>
              <a:ext uri="{FF2B5EF4-FFF2-40B4-BE49-F238E27FC236}">
                <a16:creationId xmlns:a16="http://schemas.microsoft.com/office/drawing/2014/main" id="{4F2A8114-7A04-6934-1FEE-3EA160EFC712}"/>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1964063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FCC75A4-5169-5126-04E6-FFFD1A47903E}"/>
              </a:ext>
            </a:extLst>
          </p:cNvPr>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2" name="Title 1">
            <a:extLst>
              <a:ext uri="{FF2B5EF4-FFF2-40B4-BE49-F238E27FC236}">
                <a16:creationId xmlns:a16="http://schemas.microsoft.com/office/drawing/2014/main" id="{1C7CC2BE-F1DF-DF82-AA7B-63B6BA879F2D}"/>
              </a:ext>
            </a:extLst>
          </p:cNvPr>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pic>
        <p:nvPicPr>
          <p:cNvPr id="5" name="Picture 4">
            <a:extLst>
              <a:ext uri="{FF2B5EF4-FFF2-40B4-BE49-F238E27FC236}">
                <a16:creationId xmlns:a16="http://schemas.microsoft.com/office/drawing/2014/main" id="{B7550192-CDB2-5BDE-444B-2AC63562143E}"/>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363896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FCC75A4-5169-5126-04E6-FFFD1A47903E}"/>
              </a:ext>
            </a:extLst>
          </p:cNvPr>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2" name="Title 1">
            <a:extLst>
              <a:ext uri="{FF2B5EF4-FFF2-40B4-BE49-F238E27FC236}">
                <a16:creationId xmlns:a16="http://schemas.microsoft.com/office/drawing/2014/main" id="{1C7CC2BE-F1DF-DF82-AA7B-63B6BA879F2D}"/>
              </a:ext>
            </a:extLst>
          </p:cNvPr>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pic>
        <p:nvPicPr>
          <p:cNvPr id="5" name="Picture 4">
            <a:extLst>
              <a:ext uri="{FF2B5EF4-FFF2-40B4-BE49-F238E27FC236}">
                <a16:creationId xmlns:a16="http://schemas.microsoft.com/office/drawing/2014/main" id="{941465F4-1D85-4F94-7721-5815E905F920}"/>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3291995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168" y="365760"/>
            <a:ext cx="8199664" cy="589837"/>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Picture Placeholder 10">
            <a:extLst>
              <a:ext uri="{FF2B5EF4-FFF2-40B4-BE49-F238E27FC236}">
                <a16:creationId xmlns:a16="http://schemas.microsoft.com/office/drawing/2014/main" id="{F7954407-0F0F-4A4D-9CA3-6832ACB069A4}"/>
              </a:ext>
            </a:extLst>
          </p:cNvPr>
          <p:cNvSpPr>
            <a:spLocks noGrp="1"/>
          </p:cNvSpPr>
          <p:nvPr>
            <p:ph type="pic" sz="quarter" idx="15"/>
          </p:nvPr>
        </p:nvSpPr>
        <p:spPr>
          <a:xfrm>
            <a:off x="4560889" y="1201739"/>
            <a:ext cx="4089400" cy="3064914"/>
          </a:xfrm>
          <a:prstGeom prst="rect">
            <a:avLst/>
          </a:prstGeom>
        </p:spPr>
        <p:txBody>
          <a:bodyPr>
            <a:normAutofit/>
          </a:bodyPr>
          <a:lstStyle>
            <a:lvl1pPr marL="0" indent="0">
              <a:buNone/>
              <a:defRPr sz="1200"/>
            </a:lvl1pPr>
          </a:lstStyle>
          <a:p>
            <a:r>
              <a:rPr lang="en-US"/>
              <a:t>Click icon to add picture</a:t>
            </a:r>
          </a:p>
        </p:txBody>
      </p:sp>
      <p:sp>
        <p:nvSpPr>
          <p:cNvPr id="5" name="Text Placeholder 5">
            <a:extLst>
              <a:ext uri="{FF2B5EF4-FFF2-40B4-BE49-F238E27FC236}">
                <a16:creationId xmlns:a16="http://schemas.microsoft.com/office/drawing/2014/main" id="{E2CCCC15-2C98-B047-96FD-2DF6BE0B1039}"/>
              </a:ext>
            </a:extLst>
          </p:cNvPr>
          <p:cNvSpPr>
            <a:spLocks noGrp="1"/>
          </p:cNvSpPr>
          <p:nvPr>
            <p:ph type="body" sz="quarter" idx="14"/>
          </p:nvPr>
        </p:nvSpPr>
        <p:spPr>
          <a:xfrm>
            <a:off x="506657" y="1197864"/>
            <a:ext cx="3891607" cy="3333647"/>
          </a:xfrm>
        </p:spPr>
        <p:txBody>
          <a:bodyPr lIns="0" tIns="0" rIns="0" bIns="0" numCol="1" spcCol="374904">
            <a:noAutofit/>
          </a:bodyPr>
          <a:lstStyle>
            <a:lvl1pPr marL="11113" indent="0">
              <a:lnSpc>
                <a:spcPct val="100000"/>
              </a:lnSpc>
              <a:spcBef>
                <a:spcPts val="0"/>
              </a:spcBef>
              <a:spcAft>
                <a:spcPts val="1200"/>
              </a:spcAft>
              <a:buClrTx/>
              <a:tabLst/>
              <a:defRPr sz="2000" baseline="0">
                <a:solidFill>
                  <a:schemeClr val="bg2"/>
                </a:solidFill>
              </a:defRPr>
            </a:lvl1pPr>
            <a:lvl2pPr marL="228600" indent="-173736">
              <a:lnSpc>
                <a:spcPct val="100000"/>
              </a:lnSpc>
              <a:spcBef>
                <a:spcPts val="0"/>
              </a:spcBef>
              <a:spcAft>
                <a:spcPts val="1200"/>
              </a:spcAft>
              <a:buFont typeface="Arial" charset="0"/>
              <a:buChar char="•"/>
              <a:tabLst/>
              <a:defRPr sz="2000">
                <a:solidFill>
                  <a:schemeClr val="bg2"/>
                </a:solidFill>
              </a:defRPr>
            </a:lvl2pPr>
            <a:lvl3pPr marL="457200" indent="-228600">
              <a:lnSpc>
                <a:spcPct val="100000"/>
              </a:lnSpc>
              <a:spcBef>
                <a:spcPts val="0"/>
              </a:spcBef>
              <a:spcAft>
                <a:spcPts val="1200"/>
              </a:spcAft>
              <a:buFont typeface="Lucida Grande"/>
              <a:buChar char="–"/>
              <a:defRPr sz="1400">
                <a:solidFill>
                  <a:schemeClr val="bg2"/>
                </a:solidFill>
              </a:defRPr>
            </a:lvl3pPr>
            <a:lvl4pPr marL="685800" indent="-228600">
              <a:lnSpc>
                <a:spcPct val="100000"/>
              </a:lnSpc>
              <a:spcBef>
                <a:spcPts val="0"/>
              </a:spcBef>
              <a:spcAft>
                <a:spcPts val="1200"/>
              </a:spcAft>
              <a:buFont typeface="Lucida Grande"/>
              <a:buChar char="–"/>
              <a:defRPr sz="1400">
                <a:solidFill>
                  <a:schemeClr val="bg2"/>
                </a:solidFill>
              </a:defRPr>
            </a:lvl4pPr>
            <a:lvl5pPr marL="914400" indent="-228600">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72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168" y="365760"/>
            <a:ext cx="8199664" cy="589837"/>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10">
            <a:extLst>
              <a:ext uri="{FF2B5EF4-FFF2-40B4-BE49-F238E27FC236}">
                <a16:creationId xmlns:a16="http://schemas.microsoft.com/office/drawing/2014/main" id="{51818907-0E41-8546-8C19-4704E8E19F15}"/>
              </a:ext>
            </a:extLst>
          </p:cNvPr>
          <p:cNvSpPr>
            <a:spLocks noGrp="1"/>
          </p:cNvSpPr>
          <p:nvPr>
            <p:ph sz="quarter" idx="10"/>
          </p:nvPr>
        </p:nvSpPr>
        <p:spPr>
          <a:xfrm>
            <a:off x="497841" y="2327015"/>
            <a:ext cx="2041984" cy="1737427"/>
          </a:xfrm>
        </p:spPr>
        <p:txBody>
          <a:bodyPr>
            <a:noAutofit/>
          </a:bodyPr>
          <a:lstStyle>
            <a:lvl1pPr marL="0" indent="0">
              <a:buNone/>
              <a:defRPr sz="1600" b="1">
                <a:solidFill>
                  <a:schemeClr val="accent5"/>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Edit Master text styles</a:t>
            </a:r>
          </a:p>
        </p:txBody>
      </p:sp>
      <p:sp>
        <p:nvSpPr>
          <p:cNvPr id="5" name="Text Placeholder 3">
            <a:extLst>
              <a:ext uri="{FF2B5EF4-FFF2-40B4-BE49-F238E27FC236}">
                <a16:creationId xmlns:a16="http://schemas.microsoft.com/office/drawing/2014/main" id="{3E5CFD0A-D716-114A-886F-933EC23135D8}"/>
              </a:ext>
            </a:extLst>
          </p:cNvPr>
          <p:cNvSpPr>
            <a:spLocks noGrp="1"/>
          </p:cNvSpPr>
          <p:nvPr>
            <p:ph type="body" sz="quarter" idx="12"/>
          </p:nvPr>
        </p:nvSpPr>
        <p:spPr>
          <a:xfrm>
            <a:off x="497839" y="4244390"/>
            <a:ext cx="7773729" cy="463244"/>
          </a:xfrm>
        </p:spPr>
        <p:txBody>
          <a:bodyPr>
            <a:noAutofit/>
          </a:bodyPr>
          <a:lstStyle>
            <a:lvl1pPr>
              <a:lnSpc>
                <a:spcPct val="100000"/>
              </a:lnSpc>
              <a:defRPr sz="1600"/>
            </a:lvl1pPr>
          </a:lstStyle>
          <a:p>
            <a:pPr lvl="0"/>
            <a:r>
              <a:rPr lang="en-US"/>
              <a:t>Edit Master text styles</a:t>
            </a:r>
          </a:p>
        </p:txBody>
      </p:sp>
      <p:sp>
        <p:nvSpPr>
          <p:cNvPr id="6" name="Content Placeholder 10">
            <a:extLst>
              <a:ext uri="{FF2B5EF4-FFF2-40B4-BE49-F238E27FC236}">
                <a16:creationId xmlns:a16="http://schemas.microsoft.com/office/drawing/2014/main" id="{A91ADC71-BE6B-9946-870E-6E76A18DE29D}"/>
              </a:ext>
            </a:extLst>
          </p:cNvPr>
          <p:cNvSpPr>
            <a:spLocks noGrp="1"/>
          </p:cNvSpPr>
          <p:nvPr>
            <p:ph sz="quarter" idx="13"/>
          </p:nvPr>
        </p:nvSpPr>
        <p:spPr>
          <a:xfrm>
            <a:off x="6762983" y="2327015"/>
            <a:ext cx="2041984" cy="1737427"/>
          </a:xfrm>
        </p:spPr>
        <p:txBody>
          <a:bodyPr>
            <a:noAutofit/>
          </a:bodyPr>
          <a:lstStyle>
            <a:lvl1pPr marL="0" indent="0">
              <a:buNone/>
              <a:defRPr sz="1600" b="1">
                <a:solidFill>
                  <a:schemeClr val="accent6"/>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Edit Master text styles</a:t>
            </a:r>
          </a:p>
        </p:txBody>
      </p:sp>
      <p:sp>
        <p:nvSpPr>
          <p:cNvPr id="7" name="Content Placeholder 10">
            <a:extLst>
              <a:ext uri="{FF2B5EF4-FFF2-40B4-BE49-F238E27FC236}">
                <a16:creationId xmlns:a16="http://schemas.microsoft.com/office/drawing/2014/main" id="{B2BB487F-757A-0942-B4EE-1F02936A0F91}"/>
              </a:ext>
            </a:extLst>
          </p:cNvPr>
          <p:cNvSpPr>
            <a:spLocks noGrp="1"/>
          </p:cNvSpPr>
          <p:nvPr>
            <p:ph sz="quarter" idx="14"/>
          </p:nvPr>
        </p:nvSpPr>
        <p:spPr>
          <a:xfrm>
            <a:off x="3607633" y="2327015"/>
            <a:ext cx="2041984" cy="1737427"/>
          </a:xfrm>
        </p:spPr>
        <p:txBody>
          <a:bodyPr>
            <a:noAutofit/>
          </a:bodyPr>
          <a:lstStyle>
            <a:lvl1pPr marL="0" indent="0">
              <a:buNone/>
              <a:defRPr sz="1600" b="1">
                <a:solidFill>
                  <a:schemeClr val="accent3"/>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Edit Master text styles</a:t>
            </a:r>
          </a:p>
        </p:txBody>
      </p:sp>
      <p:sp>
        <p:nvSpPr>
          <p:cNvPr id="8" name="Picture Placeholder 15">
            <a:extLst>
              <a:ext uri="{FF2B5EF4-FFF2-40B4-BE49-F238E27FC236}">
                <a16:creationId xmlns:a16="http://schemas.microsoft.com/office/drawing/2014/main" id="{97C4D66D-1D33-D24B-B82A-29786E0B4DBD}"/>
              </a:ext>
            </a:extLst>
          </p:cNvPr>
          <p:cNvSpPr>
            <a:spLocks noGrp="1"/>
          </p:cNvSpPr>
          <p:nvPr>
            <p:ph type="pic" sz="quarter" idx="15"/>
          </p:nvPr>
        </p:nvSpPr>
        <p:spPr>
          <a:xfrm>
            <a:off x="497840" y="1198574"/>
            <a:ext cx="2041525" cy="1065883"/>
          </a:xfrm>
        </p:spPr>
        <p:txBody>
          <a:bodyPr anchor="ctr">
            <a:normAutofit/>
          </a:bodyPr>
          <a:lstStyle>
            <a:lvl1pPr algn="ctr">
              <a:defRPr sz="1200"/>
            </a:lvl1pPr>
          </a:lstStyle>
          <a:p>
            <a:r>
              <a:rPr lang="en-US"/>
              <a:t>Click icon to add picture</a:t>
            </a:r>
          </a:p>
        </p:txBody>
      </p:sp>
      <p:sp>
        <p:nvSpPr>
          <p:cNvPr id="9" name="Picture Placeholder 15">
            <a:extLst>
              <a:ext uri="{FF2B5EF4-FFF2-40B4-BE49-F238E27FC236}">
                <a16:creationId xmlns:a16="http://schemas.microsoft.com/office/drawing/2014/main" id="{D0403E0A-D912-BD45-B290-FFE49B5984C4}"/>
              </a:ext>
            </a:extLst>
          </p:cNvPr>
          <p:cNvSpPr>
            <a:spLocks noGrp="1"/>
          </p:cNvSpPr>
          <p:nvPr>
            <p:ph type="pic" sz="quarter" idx="16"/>
          </p:nvPr>
        </p:nvSpPr>
        <p:spPr>
          <a:xfrm>
            <a:off x="3607633" y="1198574"/>
            <a:ext cx="2041525" cy="1065883"/>
          </a:xfrm>
        </p:spPr>
        <p:txBody>
          <a:bodyPr anchor="ctr">
            <a:normAutofit/>
          </a:bodyPr>
          <a:lstStyle>
            <a:lvl1pPr algn="ctr">
              <a:defRPr sz="1200"/>
            </a:lvl1pPr>
          </a:lstStyle>
          <a:p>
            <a:r>
              <a:rPr lang="en-US"/>
              <a:t>Click icon to add picture</a:t>
            </a:r>
          </a:p>
        </p:txBody>
      </p:sp>
      <p:sp>
        <p:nvSpPr>
          <p:cNvPr id="10" name="Picture Placeholder 15">
            <a:extLst>
              <a:ext uri="{FF2B5EF4-FFF2-40B4-BE49-F238E27FC236}">
                <a16:creationId xmlns:a16="http://schemas.microsoft.com/office/drawing/2014/main" id="{DF0E45BE-E6AB-C04C-A943-762C808A750F}"/>
              </a:ext>
            </a:extLst>
          </p:cNvPr>
          <p:cNvSpPr>
            <a:spLocks noGrp="1"/>
          </p:cNvSpPr>
          <p:nvPr>
            <p:ph type="pic" sz="quarter" idx="17"/>
          </p:nvPr>
        </p:nvSpPr>
        <p:spPr>
          <a:xfrm>
            <a:off x="6762983" y="1198574"/>
            <a:ext cx="2041525" cy="1065883"/>
          </a:xfrm>
        </p:spPr>
        <p:txBody>
          <a:bodyPr anchor="ctr">
            <a:normAutofit/>
          </a:bodyPr>
          <a:lstStyle>
            <a:lvl1pPr algn="ctr">
              <a:defRPr sz="1200"/>
            </a:lvl1pPr>
          </a:lstStyle>
          <a:p>
            <a:r>
              <a:rPr lang="en-US"/>
              <a:t>Click icon to add picture</a:t>
            </a:r>
          </a:p>
        </p:txBody>
      </p:sp>
    </p:spTree>
    <p:extLst>
      <p:ext uri="{BB962C8B-B14F-4D97-AF65-F5344CB8AC3E}">
        <p14:creationId xmlns:p14="http://schemas.microsoft.com/office/powerpoint/2010/main" val="111590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168" y="365760"/>
            <a:ext cx="8199664" cy="589837"/>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11" name="Text Placeholder 7">
            <a:extLst>
              <a:ext uri="{FF2B5EF4-FFF2-40B4-BE49-F238E27FC236}">
                <a16:creationId xmlns:a16="http://schemas.microsoft.com/office/drawing/2014/main" id="{3C377083-A141-8144-9FDC-08E03E4B1047}"/>
              </a:ext>
            </a:extLst>
          </p:cNvPr>
          <p:cNvSpPr>
            <a:spLocks noGrp="1"/>
          </p:cNvSpPr>
          <p:nvPr>
            <p:ph type="body" sz="quarter" idx="10"/>
          </p:nvPr>
        </p:nvSpPr>
        <p:spPr>
          <a:xfrm>
            <a:off x="519611" y="1497277"/>
            <a:ext cx="1866794" cy="2310392"/>
          </a:xfrm>
          <a:solidFill>
            <a:schemeClr val="accent5"/>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12A8034E-760C-9744-BDFC-EAE6C7B37D17}"/>
              </a:ext>
            </a:extLst>
          </p:cNvPr>
          <p:cNvSpPr>
            <a:spLocks noGrp="1"/>
          </p:cNvSpPr>
          <p:nvPr>
            <p:ph type="body" sz="quarter" idx="11"/>
          </p:nvPr>
        </p:nvSpPr>
        <p:spPr>
          <a:xfrm>
            <a:off x="2597471" y="1497277"/>
            <a:ext cx="1866794" cy="2310392"/>
          </a:xfrm>
          <a:solidFill>
            <a:schemeClr val="accent3"/>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4" name="Text Placeholder 7">
            <a:extLst>
              <a:ext uri="{FF2B5EF4-FFF2-40B4-BE49-F238E27FC236}">
                <a16:creationId xmlns:a16="http://schemas.microsoft.com/office/drawing/2014/main" id="{334A8CC6-D1EE-1B4A-B062-05475BDEA98D}"/>
              </a:ext>
            </a:extLst>
          </p:cNvPr>
          <p:cNvSpPr>
            <a:spLocks noGrp="1"/>
          </p:cNvSpPr>
          <p:nvPr>
            <p:ph type="body" sz="quarter" idx="12"/>
          </p:nvPr>
        </p:nvSpPr>
        <p:spPr>
          <a:xfrm>
            <a:off x="4675331" y="1497277"/>
            <a:ext cx="1866794" cy="2310392"/>
          </a:xfrm>
          <a:solidFill>
            <a:schemeClr val="accent4"/>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5" name="Text Placeholder 7">
            <a:extLst>
              <a:ext uri="{FF2B5EF4-FFF2-40B4-BE49-F238E27FC236}">
                <a16:creationId xmlns:a16="http://schemas.microsoft.com/office/drawing/2014/main" id="{E1A4314F-36EA-614E-A59B-FC27C8EA26A3}"/>
              </a:ext>
            </a:extLst>
          </p:cNvPr>
          <p:cNvSpPr>
            <a:spLocks noGrp="1"/>
          </p:cNvSpPr>
          <p:nvPr>
            <p:ph type="body" sz="quarter" idx="13"/>
          </p:nvPr>
        </p:nvSpPr>
        <p:spPr>
          <a:xfrm>
            <a:off x="6753192" y="1497277"/>
            <a:ext cx="1866794" cy="2310392"/>
          </a:xfrm>
          <a:solidFill>
            <a:schemeClr val="accent6"/>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599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with quote, purple gradi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ADDE6-7A47-3C7C-2A42-2D98F03C1E89}"/>
              </a:ext>
            </a:extLst>
          </p:cNvPr>
          <p:cNvPicPr>
            <a:picLocks noChangeAspect="1"/>
          </p:cNvPicPr>
          <p:nvPr userDrawn="1"/>
        </p:nvPicPr>
        <p:blipFill>
          <a:blip r:embed="rId2"/>
          <a:srcRect t="102" b="102"/>
          <a:stretch/>
        </p:blipFill>
        <p:spPr>
          <a:xfrm>
            <a:off x="-9306" y="0"/>
            <a:ext cx="9162612" cy="5143500"/>
          </a:xfrm>
          <a:prstGeom prst="rect">
            <a:avLst/>
          </a:prstGeom>
        </p:spPr>
      </p:pic>
      <p:sp>
        <p:nvSpPr>
          <p:cNvPr id="3" name="Rectangle 2">
            <a:extLst>
              <a:ext uri="{FF2B5EF4-FFF2-40B4-BE49-F238E27FC236}">
                <a16:creationId xmlns:a16="http://schemas.microsoft.com/office/drawing/2014/main" id="{8A9FFFE0-76F9-D2F3-DF3F-B7D90FA22580}"/>
              </a:ext>
            </a:extLst>
          </p:cNvPr>
          <p:cNvSpPr/>
          <p:nvPr userDrawn="1"/>
        </p:nvSpPr>
        <p:spPr>
          <a:xfrm flipH="1">
            <a:off x="0" y="0"/>
            <a:ext cx="5175504" cy="5143500"/>
          </a:xfrm>
          <a:prstGeom prst="rect">
            <a:avLst/>
          </a:prstGeom>
          <a:gradFill>
            <a:gsLst>
              <a:gs pos="99000">
                <a:schemeClr val="accent3">
                  <a:lumMod val="40000"/>
                  <a:lumOff val="60000"/>
                  <a:alpha val="59501"/>
                </a:schemeClr>
              </a:gs>
              <a:gs pos="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84688" y="642105"/>
            <a:ext cx="5439701" cy="1545046"/>
          </a:xfrm>
        </p:spPr>
        <p:txBody>
          <a:bodyPr lIns="0" tIns="0" rIns="0" bIns="0" anchor="t" anchorCtr="0">
            <a:noAutofit/>
          </a:bodyPr>
          <a:lstStyle>
            <a:lvl1pPr marL="90488" indent="-90488" algn="l">
              <a:lnSpc>
                <a:spcPct val="100000"/>
              </a:lnSpc>
              <a:defRPr sz="4400" b="1">
                <a:solidFill>
                  <a:schemeClr val="tx2"/>
                </a:solidFill>
              </a:defRPr>
            </a:lvl1pPr>
          </a:lstStyle>
          <a:p>
            <a:r>
              <a:rPr lang="en-US" dirty="0"/>
              <a:t>Click to edit divider slide text</a:t>
            </a:r>
          </a:p>
        </p:txBody>
      </p:sp>
    </p:spTree>
    <p:extLst>
      <p:ext uri="{BB962C8B-B14F-4D97-AF65-F5344CB8AC3E}">
        <p14:creationId xmlns:p14="http://schemas.microsoft.com/office/powerpoint/2010/main" val="172759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Thank you, CIMA gradi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41C51-5414-223C-0954-782A9D59E964}"/>
              </a:ext>
            </a:extLst>
          </p:cNvPr>
          <p:cNvPicPr>
            <a:picLocks noChangeAspect="1"/>
          </p:cNvPicPr>
          <p:nvPr userDrawn="1"/>
        </p:nvPicPr>
        <p:blipFill>
          <a:blip r:embed="rId2"/>
          <a:srcRect/>
          <a:stretch/>
        </p:blipFill>
        <p:spPr>
          <a:xfrm>
            <a:off x="0" y="10338"/>
            <a:ext cx="9144000" cy="5143500"/>
          </a:xfrm>
          <a:prstGeom prst="rect">
            <a:avLst/>
          </a:prstGeom>
        </p:spPr>
      </p:pic>
      <p:sp>
        <p:nvSpPr>
          <p:cNvPr id="5" name="Rectangle 4">
            <a:extLst>
              <a:ext uri="{FF2B5EF4-FFF2-40B4-BE49-F238E27FC236}">
                <a16:creationId xmlns:a16="http://schemas.microsoft.com/office/drawing/2014/main" id="{45E13899-D7C9-14B4-13A5-646DC3DE369C}"/>
              </a:ext>
            </a:extLst>
          </p:cNvPr>
          <p:cNvSpPr/>
          <p:nvPr userDrawn="1"/>
        </p:nvSpPr>
        <p:spPr>
          <a:xfrm flipH="1">
            <a:off x="0" y="0"/>
            <a:ext cx="5175504" cy="5143500"/>
          </a:xfrm>
          <a:prstGeom prst="rect">
            <a:avLst/>
          </a:prstGeom>
          <a:gradFill>
            <a:gsLst>
              <a:gs pos="99000">
                <a:schemeClr val="accent3">
                  <a:lumMod val="40000"/>
                  <a:lumOff val="60000"/>
                  <a:alpha val="59501"/>
                </a:schemeClr>
              </a:gs>
              <a:gs pos="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7011EC-5FFC-D420-EB7A-C376B65B0552}"/>
              </a:ext>
            </a:extLst>
          </p:cNvPr>
          <p:cNvSpPr/>
          <p:nvPr userDrawn="1"/>
        </p:nvSpPr>
        <p:spPr>
          <a:xfrm>
            <a:off x="0" y="4601087"/>
            <a:ext cx="9144000" cy="552751"/>
          </a:xfrm>
          <a:prstGeom prst="rect">
            <a:avLst/>
          </a:prstGeom>
          <a:solidFill>
            <a:schemeClr val="bg1">
              <a:alpha val="3895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4D8B39F-F2D1-4A4D-8D63-A82A2F6F3D62}"/>
              </a:ext>
            </a:extLst>
          </p:cNvPr>
          <p:cNvSpPr txBox="1"/>
          <p:nvPr userDrawn="1"/>
        </p:nvSpPr>
        <p:spPr>
          <a:xfrm>
            <a:off x="811728" y="4659375"/>
            <a:ext cx="8136828" cy="415498"/>
          </a:xfrm>
          <a:prstGeom prst="rect">
            <a:avLst/>
          </a:prstGeom>
          <a:noFill/>
        </p:spPr>
        <p:txBody>
          <a:bodyPr wrap="square" rtlCol="0">
            <a:spAutoFit/>
          </a:bodyPr>
          <a:lstStyle/>
          <a:p>
            <a:r>
              <a:rPr lang="en-US" sz="700" b="0" i="0" kern="1200" dirty="0">
                <a:solidFill>
                  <a:schemeClr val="tx1"/>
                </a:solidFill>
                <a:effectLst/>
                <a:latin typeface="+mn-lt"/>
                <a:ea typeface="+mn-ea"/>
                <a:cs typeface="+mn-cs"/>
              </a:rPr>
              <a:t>© 2023 Association of International Certified Professional Accountants. All rights reserved. </a:t>
            </a:r>
            <a:r>
              <a:rPr lang="en-US" sz="700" dirty="0">
                <a:solidFill>
                  <a:schemeClr val="tx1"/>
                </a:solidFill>
              </a:rPr>
              <a:t>This presentation’s images are subject to copyright protection and used under license from third parties. </a:t>
            </a:r>
            <a:r>
              <a:rPr lang="en-US" sz="700" b="1" u="none" dirty="0">
                <a:solidFill>
                  <a:schemeClr val="tx1"/>
                </a:solidFill>
              </a:rPr>
              <a:t>Do not use images from this presentation in other presentations or documents without first consulting with Legal. </a:t>
            </a:r>
            <a:r>
              <a:rPr lang="en-US" sz="700" dirty="0">
                <a:solidFill>
                  <a:schemeClr val="tx1"/>
                </a:solidFill>
              </a:rPr>
              <a:t>The use of copyrighted images outside the licensed scope constitutes copyright infringement and subjects the user to monetary damages and other penalties. </a:t>
            </a:r>
          </a:p>
        </p:txBody>
      </p:sp>
      <p:sp>
        <p:nvSpPr>
          <p:cNvPr id="2" name="TextBox 1">
            <a:extLst>
              <a:ext uri="{FF2B5EF4-FFF2-40B4-BE49-F238E27FC236}">
                <a16:creationId xmlns:a16="http://schemas.microsoft.com/office/drawing/2014/main" id="{EF6C0164-10E3-700F-600E-82184E23C7AF}"/>
              </a:ext>
            </a:extLst>
          </p:cNvPr>
          <p:cNvSpPr txBox="1"/>
          <p:nvPr userDrawn="1"/>
        </p:nvSpPr>
        <p:spPr>
          <a:xfrm>
            <a:off x="811728" y="2012701"/>
            <a:ext cx="5789903" cy="1138773"/>
          </a:xfrm>
          <a:prstGeom prst="rect">
            <a:avLst/>
          </a:prstGeom>
          <a:noFill/>
        </p:spPr>
        <p:txBody>
          <a:bodyPr wrap="square" lIns="0" tIns="0" bIns="0" rtlCol="0">
            <a:noAutofit/>
          </a:bodyPr>
          <a:lstStyle/>
          <a:p>
            <a:r>
              <a:rPr lang="en-US" sz="5400" b="0" dirty="0">
                <a:solidFill>
                  <a:schemeClr val="tx2"/>
                </a:solidFill>
                <a:latin typeface="Roboto" panose="02000000000000000000" pitchFamily="2" charset="0"/>
                <a:ea typeface="Roboto" panose="02000000000000000000" pitchFamily="2" charset="0"/>
              </a:rPr>
              <a:t>Thank you</a:t>
            </a:r>
          </a:p>
        </p:txBody>
      </p:sp>
      <p:pic>
        <p:nvPicPr>
          <p:cNvPr id="4" name="Picture 3" descr="A black background with white text&#10;&#10;Description automatically generated">
            <a:extLst>
              <a:ext uri="{FF2B5EF4-FFF2-40B4-BE49-F238E27FC236}">
                <a16:creationId xmlns:a16="http://schemas.microsoft.com/office/drawing/2014/main" id="{7917E3C3-5ACF-2467-6C41-9F06B9BDDD91}"/>
              </a:ext>
            </a:extLst>
          </p:cNvPr>
          <p:cNvPicPr>
            <a:picLocks noChangeAspect="1"/>
          </p:cNvPicPr>
          <p:nvPr userDrawn="1"/>
        </p:nvPicPr>
        <p:blipFill>
          <a:blip r:embed="rId3"/>
          <a:stretch>
            <a:fillRect/>
          </a:stretch>
        </p:blipFill>
        <p:spPr>
          <a:xfrm>
            <a:off x="373189" y="207469"/>
            <a:ext cx="2285487" cy="810816"/>
          </a:xfrm>
          <a:prstGeom prst="rect">
            <a:avLst/>
          </a:prstGeom>
        </p:spPr>
      </p:pic>
    </p:spTree>
    <p:extLst>
      <p:ext uri="{BB962C8B-B14F-4D97-AF65-F5344CB8AC3E}">
        <p14:creationId xmlns:p14="http://schemas.microsoft.com/office/powerpoint/2010/main" val="817718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purple gradient">
    <p:spTree>
      <p:nvGrpSpPr>
        <p:cNvPr id="1" name=""/>
        <p:cNvGrpSpPr/>
        <p:nvPr/>
      </p:nvGrpSpPr>
      <p:grpSpPr>
        <a:xfrm>
          <a:off x="0" y="0"/>
          <a:ext cx="0" cy="0"/>
          <a:chOff x="0" y="0"/>
          <a:chExt cx="0" cy="0"/>
        </a:xfrm>
      </p:grpSpPr>
      <p:pic>
        <p:nvPicPr>
          <p:cNvPr id="6" name="Picture 5" descr="Association_PPT_Back_Horz_Adjustr2-03.png">
            <a:extLst>
              <a:ext uri="{FF2B5EF4-FFF2-40B4-BE49-F238E27FC236}">
                <a16:creationId xmlns:a16="http://schemas.microsoft.com/office/drawing/2014/main" id="{07D237D6-A7DF-0640-BCFD-D65D36D2F6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pic>
        <p:nvPicPr>
          <p:cNvPr id="4" name="Picture 3"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pic>
        <p:nvPicPr>
          <p:cNvPr id="5" name="Picture 4" descr="Association_PPT_Back_Horz_Adjustr2-0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7" name="Text Placeholder 6"/>
          <p:cNvSpPr>
            <a:spLocks noGrp="1"/>
          </p:cNvSpPr>
          <p:nvPr>
            <p:ph type="body" sz="quarter" idx="10"/>
          </p:nvPr>
        </p:nvSpPr>
        <p:spPr>
          <a:xfrm>
            <a:off x="496252" y="1824205"/>
            <a:ext cx="7363869" cy="2894007"/>
          </a:xfrm>
          <a:prstGeom prst="rect">
            <a:avLst/>
          </a:prstGeo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
        <p:nvSpPr>
          <p:cNvPr id="8" name="Slide Number Placeholder 5">
            <a:extLst>
              <a:ext uri="{FF2B5EF4-FFF2-40B4-BE49-F238E27FC236}">
                <a16:creationId xmlns:a16="http://schemas.microsoft.com/office/drawing/2014/main" id="{D6B7F827-EC0A-0C42-8B8E-5E9E54B922AD}"/>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95966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3649921" cy="594360"/>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99169" y="1200151"/>
            <a:ext cx="3651250" cy="3394472"/>
          </a:xfrm>
          <a:prstGeom prst="rect">
            <a:avLst/>
          </a:prstGeom>
        </p:spPr>
        <p:txBody>
          <a:bodyPr lIns="0" tIns="0" rIns="0">
            <a:normAutofit/>
          </a:bodyPr>
          <a:lstStyle>
            <a:lvl1pPr marL="0" indent="0">
              <a:lnSpc>
                <a:spcPct val="100000"/>
              </a:lnSpc>
              <a:spcBef>
                <a:spcPts val="0"/>
              </a:spcBef>
              <a:spcAft>
                <a:spcPts val="1200"/>
              </a:spcAft>
              <a:buNone/>
              <a:defRPr sz="20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400">
                <a:solidFill>
                  <a:schemeClr val="bg2"/>
                </a:solidFill>
              </a:defRPr>
            </a:lvl3pPr>
            <a:lvl4pPr marL="687388" indent="-231775">
              <a:lnSpc>
                <a:spcPct val="100000"/>
              </a:lnSpc>
              <a:spcBef>
                <a:spcPts val="0"/>
              </a:spcBef>
              <a:spcAft>
                <a:spcPts val="1200"/>
              </a:spcAft>
              <a:buFont typeface="Lucida Grande"/>
              <a:buChar char="–"/>
              <a:defRPr sz="1400">
                <a:solidFill>
                  <a:schemeClr val="bg2"/>
                </a:solidFill>
              </a:defRPr>
            </a:lvl4pPr>
            <a:lvl5pPr marL="911225" indent="-223838">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10" name="Picture 9">
            <a:extLst>
              <a:ext uri="{FF2B5EF4-FFF2-40B4-BE49-F238E27FC236}">
                <a16:creationId xmlns:a16="http://schemas.microsoft.com/office/drawing/2014/main" id="{4DEEE315-04DC-F92F-8AEA-0505D80CD91B}"/>
              </a:ext>
            </a:extLst>
          </p:cNvPr>
          <p:cNvPicPr>
            <a:picLocks noChangeAspect="1"/>
          </p:cNvPicPr>
          <p:nvPr userDrawn="1"/>
        </p:nvPicPr>
        <p:blipFill>
          <a:blip r:embed="rId2"/>
          <a:srcRect/>
          <a:stretch/>
        </p:blipFill>
        <p:spPr>
          <a:xfrm>
            <a:off x="4579684" y="1"/>
            <a:ext cx="4564316" cy="5143500"/>
          </a:xfrm>
          <a:prstGeom prst="rect">
            <a:avLst/>
          </a:prstGeom>
        </p:spPr>
      </p:pic>
    </p:spTree>
    <p:extLst>
      <p:ext uri="{BB962C8B-B14F-4D97-AF65-F5344CB8AC3E}">
        <p14:creationId xmlns:p14="http://schemas.microsoft.com/office/powerpoint/2010/main" val="2802208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Divider with quote, purple gradient">
    <p:spTree>
      <p:nvGrpSpPr>
        <p:cNvPr id="1" name=""/>
        <p:cNvGrpSpPr/>
        <p:nvPr/>
      </p:nvGrpSpPr>
      <p:grpSpPr>
        <a:xfrm>
          <a:off x="0" y="0"/>
          <a:ext cx="0" cy="0"/>
          <a:chOff x="0" y="0"/>
          <a:chExt cx="0" cy="0"/>
        </a:xfrm>
      </p:grpSpPr>
      <p:pic>
        <p:nvPicPr>
          <p:cNvPr id="6" name="Picture 5" descr="Background5-01.png">
            <a:extLst>
              <a:ext uri="{FF2B5EF4-FFF2-40B4-BE49-F238E27FC236}">
                <a16:creationId xmlns:a16="http://schemas.microsoft.com/office/drawing/2014/main" id="{1FF466D5-2398-4F48-8EE0-034B76B82D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
            <a:ext cx="9144001" cy="5148073"/>
          </a:xfrm>
          <a:prstGeom prst="rect">
            <a:avLst/>
          </a:prstGeom>
        </p:spPr>
      </p:pic>
      <p:sp>
        <p:nvSpPr>
          <p:cNvPr id="7" name="Text Placeholder 6">
            <a:extLst>
              <a:ext uri="{FF2B5EF4-FFF2-40B4-BE49-F238E27FC236}">
                <a16:creationId xmlns:a16="http://schemas.microsoft.com/office/drawing/2014/main" id="{333DA187-5C44-AD48-8C5D-5505EE820185}"/>
              </a:ext>
            </a:extLst>
          </p:cNvPr>
          <p:cNvSpPr>
            <a:spLocks noGrp="1"/>
          </p:cNvSpPr>
          <p:nvPr>
            <p:ph type="body" sz="quarter" idx="10"/>
          </p:nvPr>
        </p:nvSpPr>
        <p:spPr>
          <a:xfrm>
            <a:off x="496252" y="1824205"/>
            <a:ext cx="7363869" cy="2894007"/>
          </a:xfrm>
          <a:prstGeom prst="rect">
            <a:avLst/>
          </a:prstGeo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97D8F3E5-87CF-D544-90B4-61D346464C60}"/>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520953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vider with quote, purple gradient">
    <p:spTree>
      <p:nvGrpSpPr>
        <p:cNvPr id="1" name=""/>
        <p:cNvGrpSpPr/>
        <p:nvPr/>
      </p:nvGrpSpPr>
      <p:grpSpPr>
        <a:xfrm>
          <a:off x="0" y="0"/>
          <a:ext cx="0" cy="0"/>
          <a:chOff x="0" y="0"/>
          <a:chExt cx="0" cy="0"/>
        </a:xfrm>
      </p:grpSpPr>
      <p:pic>
        <p:nvPicPr>
          <p:cNvPr id="6" name="Picture 5" descr="Background7-01.png">
            <a:extLst>
              <a:ext uri="{FF2B5EF4-FFF2-40B4-BE49-F238E27FC236}">
                <a16:creationId xmlns:a16="http://schemas.microsoft.com/office/drawing/2014/main" id="{4A0B8E60-1176-7D42-AE10-479D1523F7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a:extLst>
              <a:ext uri="{FF2B5EF4-FFF2-40B4-BE49-F238E27FC236}">
                <a16:creationId xmlns:a16="http://schemas.microsoft.com/office/drawing/2014/main" id="{DBCF0A3B-F1BD-6844-9E10-9FCE4958E118}"/>
              </a:ext>
            </a:extLst>
          </p:cNvPr>
          <p:cNvSpPr>
            <a:spLocks noGrp="1"/>
          </p:cNvSpPr>
          <p:nvPr>
            <p:ph type="body" sz="quarter" idx="10"/>
          </p:nvPr>
        </p:nvSpPr>
        <p:spPr>
          <a:xfrm>
            <a:off x="496252" y="1824205"/>
            <a:ext cx="7363869" cy="2894007"/>
          </a:xfrm>
          <a:prstGeom prst="rect">
            <a:avLst/>
          </a:prstGeo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A69FE813-11FA-D945-887A-CBA3C075A7B7}"/>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47098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Divider with quote, purple gradient">
    <p:spTree>
      <p:nvGrpSpPr>
        <p:cNvPr id="1" name=""/>
        <p:cNvGrpSpPr/>
        <p:nvPr/>
      </p:nvGrpSpPr>
      <p:grpSpPr>
        <a:xfrm>
          <a:off x="0" y="0"/>
          <a:ext cx="0" cy="0"/>
          <a:chOff x="0" y="0"/>
          <a:chExt cx="0" cy="0"/>
        </a:xfrm>
      </p:grpSpPr>
      <p:pic>
        <p:nvPicPr>
          <p:cNvPr id="6" name="Picture 5" descr="Background6-01.png">
            <a:extLst>
              <a:ext uri="{FF2B5EF4-FFF2-40B4-BE49-F238E27FC236}">
                <a16:creationId xmlns:a16="http://schemas.microsoft.com/office/drawing/2014/main" id="{5BCE7307-1B21-CC4A-AE8D-4FC1394113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a:extLst>
              <a:ext uri="{FF2B5EF4-FFF2-40B4-BE49-F238E27FC236}">
                <a16:creationId xmlns:a16="http://schemas.microsoft.com/office/drawing/2014/main" id="{B7DB7D1F-BDD1-1147-AE23-146963180CDF}"/>
              </a:ext>
            </a:extLst>
          </p:cNvPr>
          <p:cNvSpPr>
            <a:spLocks noGrp="1"/>
          </p:cNvSpPr>
          <p:nvPr>
            <p:ph type="body" sz="quarter" idx="10"/>
          </p:nvPr>
        </p:nvSpPr>
        <p:spPr>
          <a:xfrm>
            <a:off x="496252" y="1824205"/>
            <a:ext cx="7363869" cy="2894007"/>
          </a:xfrm>
          <a:prstGeom prst="rect">
            <a:avLst/>
          </a:prstGeo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
        <p:nvSpPr>
          <p:cNvPr id="4" name="Slide Number Placeholder 5">
            <a:extLst>
              <a:ext uri="{FF2B5EF4-FFF2-40B4-BE49-F238E27FC236}">
                <a16:creationId xmlns:a16="http://schemas.microsoft.com/office/drawing/2014/main" id="{3008B6F9-0D73-6045-9012-8A430C11C666}"/>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1115527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5" name="Picture 4" descr="Association_PPT_Back_Horz_Adjustr2-03.png">
            <a:extLst>
              <a:ext uri="{FF2B5EF4-FFF2-40B4-BE49-F238E27FC236}">
                <a16:creationId xmlns:a16="http://schemas.microsoft.com/office/drawing/2014/main" id="{B1EBC7F6-4A04-1E4C-B240-A55664D364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00" y="-8142"/>
            <a:ext cx="9149800" cy="5152669"/>
          </a:xfrm>
          <a:prstGeom prst="rect">
            <a:avLst/>
          </a:prstGeom>
        </p:spPr>
      </p:pic>
      <p:pic>
        <p:nvPicPr>
          <p:cNvPr id="4" name="Picture 3" descr="Association_PPT_Back_Horz_Adjustr2-03.png">
            <a:extLst>
              <a:ext uri="{FF2B5EF4-FFF2-40B4-BE49-F238E27FC236}">
                <a16:creationId xmlns:a16="http://schemas.microsoft.com/office/drawing/2014/main" id="{44874502-7C3B-FB4E-B137-927CD771DE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0" y="-8142"/>
            <a:ext cx="9149800" cy="5152669"/>
          </a:xfrm>
          <a:prstGeom prst="rect">
            <a:avLst/>
          </a:prstGeom>
        </p:spPr>
      </p:pic>
      <p:sp>
        <p:nvSpPr>
          <p:cNvPr id="2" name="Title 1"/>
          <p:cNvSpPr>
            <a:spLocks noGrp="1"/>
          </p:cNvSpPr>
          <p:nvPr>
            <p:ph type="title"/>
          </p:nvPr>
        </p:nvSpPr>
        <p:spPr>
          <a:xfrm>
            <a:off x="499168" y="365760"/>
            <a:ext cx="8199664" cy="589837"/>
          </a:xfrm>
        </p:spPr>
        <p:txBody>
          <a:bodyPr lIns="0" tIns="0" rIns="0" bIns="0" anchor="b" anchorCtr="0">
            <a:noAutofit/>
          </a:bodyPr>
          <a:lstStyle>
            <a:lvl1pPr algn="l">
              <a:defRPr sz="22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DB98C053-9908-A546-9C5E-F9463EC1E30A}"/>
              </a:ext>
            </a:extLst>
          </p:cNvPr>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1"/>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885050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ssoc, symbol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45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3649921" cy="594360"/>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99169" y="1200151"/>
            <a:ext cx="3651250" cy="3394472"/>
          </a:xfrm>
          <a:prstGeom prst="rect">
            <a:avLst/>
          </a:prstGeom>
        </p:spPr>
        <p:txBody>
          <a:bodyPr lIns="0" tIns="0" rIns="0">
            <a:normAutofit/>
          </a:bodyPr>
          <a:lstStyle>
            <a:lvl1pPr marL="0" indent="0">
              <a:lnSpc>
                <a:spcPct val="100000"/>
              </a:lnSpc>
              <a:spcBef>
                <a:spcPts val="0"/>
              </a:spcBef>
              <a:spcAft>
                <a:spcPts val="1200"/>
              </a:spcAft>
              <a:buNone/>
              <a:defRPr sz="20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400">
                <a:solidFill>
                  <a:schemeClr val="bg2"/>
                </a:solidFill>
              </a:defRPr>
            </a:lvl3pPr>
            <a:lvl4pPr marL="687388" indent="-231775">
              <a:lnSpc>
                <a:spcPct val="100000"/>
              </a:lnSpc>
              <a:spcBef>
                <a:spcPts val="0"/>
              </a:spcBef>
              <a:spcAft>
                <a:spcPts val="1200"/>
              </a:spcAft>
              <a:buFont typeface="Lucida Grande"/>
              <a:buChar char="–"/>
              <a:defRPr sz="1400">
                <a:solidFill>
                  <a:schemeClr val="bg2"/>
                </a:solidFill>
              </a:defRPr>
            </a:lvl4pPr>
            <a:lvl5pPr marL="911225" indent="-223838">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5" name="Picture 4">
            <a:extLst>
              <a:ext uri="{FF2B5EF4-FFF2-40B4-BE49-F238E27FC236}">
                <a16:creationId xmlns:a16="http://schemas.microsoft.com/office/drawing/2014/main" id="{BBF2CF8F-1E92-F93E-0E7D-645ECFE4468D}"/>
              </a:ext>
            </a:extLst>
          </p:cNvPr>
          <p:cNvPicPr>
            <a:picLocks noChangeAspect="1"/>
          </p:cNvPicPr>
          <p:nvPr userDrawn="1"/>
        </p:nvPicPr>
        <p:blipFill>
          <a:blip r:embed="rId2"/>
          <a:srcRect/>
          <a:stretch/>
        </p:blipFill>
        <p:spPr>
          <a:xfrm>
            <a:off x="4572000" y="0"/>
            <a:ext cx="4572000" cy="5143500"/>
          </a:xfrm>
          <a:prstGeom prst="rect">
            <a:avLst/>
          </a:prstGeom>
        </p:spPr>
      </p:pic>
    </p:spTree>
    <p:extLst>
      <p:ext uri="{BB962C8B-B14F-4D97-AF65-F5344CB8AC3E}">
        <p14:creationId xmlns:p14="http://schemas.microsoft.com/office/powerpoint/2010/main" val="317152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Tree>
    <p:extLst>
      <p:ext uri="{BB962C8B-B14F-4D97-AF65-F5344CB8AC3E}">
        <p14:creationId xmlns:p14="http://schemas.microsoft.com/office/powerpoint/2010/main" val="374001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1/3 graphic callout">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6080384" cy="594360"/>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12" name="Text Placeholder 5"/>
          <p:cNvSpPr>
            <a:spLocks noGrp="1"/>
          </p:cNvSpPr>
          <p:nvPr>
            <p:ph type="body" sz="quarter" idx="13"/>
          </p:nvPr>
        </p:nvSpPr>
        <p:spPr>
          <a:xfrm>
            <a:off x="499169" y="1201738"/>
            <a:ext cx="6080384" cy="3349625"/>
          </a:xfrm>
          <a:prstGeom prst="rect">
            <a:avLst/>
          </a:prstGeom>
        </p:spPr>
        <p:txBody>
          <a:bodyPr lIns="0" tIns="0" rIns="0" bIns="0">
            <a:normAutofit/>
          </a:bodyPr>
          <a:lstStyle>
            <a:lvl1pPr marL="0" indent="0">
              <a:lnSpc>
                <a:spcPct val="100000"/>
              </a:lnSpc>
              <a:spcBef>
                <a:spcPts val="600"/>
              </a:spcBef>
              <a:spcAft>
                <a:spcPts val="1200"/>
              </a:spcAft>
              <a:buClrTx/>
              <a:buFontTx/>
              <a:buNone/>
              <a:defRPr sz="20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400">
                <a:solidFill>
                  <a:schemeClr val="bg2"/>
                </a:solidFill>
              </a:defRPr>
            </a:lvl3pPr>
            <a:lvl4pPr marL="687388" indent="-231775">
              <a:lnSpc>
                <a:spcPct val="100000"/>
              </a:lnSpc>
              <a:spcBef>
                <a:spcPts val="0"/>
              </a:spcBef>
              <a:spcAft>
                <a:spcPts val="1200"/>
              </a:spcAft>
              <a:buFont typeface="Lucida Grande"/>
              <a:buChar char="–"/>
              <a:defRPr sz="1400">
                <a:solidFill>
                  <a:schemeClr val="bg2"/>
                </a:solidFill>
              </a:defRPr>
            </a:lvl4pPr>
            <a:lvl5pPr marL="911225" indent="-223838">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4" name="Picture 3">
            <a:extLst>
              <a:ext uri="{FF2B5EF4-FFF2-40B4-BE49-F238E27FC236}">
                <a16:creationId xmlns:a16="http://schemas.microsoft.com/office/drawing/2014/main" id="{AD3AE130-DC77-16DB-08D8-03AD0331240C}"/>
              </a:ext>
            </a:extLst>
          </p:cNvPr>
          <p:cNvPicPr>
            <a:picLocks noChangeAspect="1"/>
          </p:cNvPicPr>
          <p:nvPr userDrawn="1"/>
        </p:nvPicPr>
        <p:blipFill>
          <a:blip r:embed="rId2"/>
          <a:srcRect/>
          <a:stretch/>
        </p:blipFill>
        <p:spPr>
          <a:xfrm>
            <a:off x="6902166" y="0"/>
            <a:ext cx="2241834" cy="5143500"/>
          </a:xfrm>
          <a:prstGeom prst="rect">
            <a:avLst/>
          </a:prstGeom>
        </p:spPr>
      </p:pic>
    </p:spTree>
    <p:extLst>
      <p:ext uri="{BB962C8B-B14F-4D97-AF65-F5344CB8AC3E}">
        <p14:creationId xmlns:p14="http://schemas.microsoft.com/office/powerpoint/2010/main" val="154256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1/3 graphic callout">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6080384" cy="594360"/>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12" name="Text Placeholder 5"/>
          <p:cNvSpPr>
            <a:spLocks noGrp="1"/>
          </p:cNvSpPr>
          <p:nvPr>
            <p:ph type="body" sz="quarter" idx="13"/>
          </p:nvPr>
        </p:nvSpPr>
        <p:spPr>
          <a:xfrm>
            <a:off x="499169" y="1201738"/>
            <a:ext cx="6080384" cy="3349625"/>
          </a:xfrm>
          <a:prstGeom prst="rect">
            <a:avLst/>
          </a:prstGeom>
        </p:spPr>
        <p:txBody>
          <a:bodyPr lIns="0" tIns="0" rIns="0" bIns="0">
            <a:normAutofit/>
          </a:bodyPr>
          <a:lstStyle>
            <a:lvl1pPr marL="0" indent="0">
              <a:lnSpc>
                <a:spcPct val="100000"/>
              </a:lnSpc>
              <a:spcBef>
                <a:spcPts val="600"/>
              </a:spcBef>
              <a:spcAft>
                <a:spcPts val="1200"/>
              </a:spcAft>
              <a:buClrTx/>
              <a:buFontTx/>
              <a:buNone/>
              <a:defRPr sz="20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400">
                <a:solidFill>
                  <a:schemeClr val="bg2"/>
                </a:solidFill>
              </a:defRPr>
            </a:lvl3pPr>
            <a:lvl4pPr marL="687388" indent="-231775">
              <a:lnSpc>
                <a:spcPct val="100000"/>
              </a:lnSpc>
              <a:spcBef>
                <a:spcPts val="0"/>
              </a:spcBef>
              <a:spcAft>
                <a:spcPts val="1200"/>
              </a:spcAft>
              <a:buFont typeface="Lucida Grande"/>
              <a:buChar char="–"/>
              <a:defRPr sz="1400">
                <a:solidFill>
                  <a:schemeClr val="bg2"/>
                </a:solidFill>
              </a:defRPr>
            </a:lvl4pPr>
            <a:lvl5pPr marL="911225" indent="-223838">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pic>
        <p:nvPicPr>
          <p:cNvPr id="4" name="Picture 3">
            <a:extLst>
              <a:ext uri="{FF2B5EF4-FFF2-40B4-BE49-F238E27FC236}">
                <a16:creationId xmlns:a16="http://schemas.microsoft.com/office/drawing/2014/main" id="{D33756F1-D19A-29D3-A18E-6C81A76E3E2A}"/>
              </a:ext>
            </a:extLst>
          </p:cNvPr>
          <p:cNvPicPr>
            <a:picLocks noChangeAspect="1"/>
          </p:cNvPicPr>
          <p:nvPr userDrawn="1"/>
        </p:nvPicPr>
        <p:blipFill>
          <a:blip r:embed="rId2"/>
          <a:srcRect/>
          <a:stretch/>
        </p:blipFill>
        <p:spPr>
          <a:xfrm>
            <a:off x="6902166" y="0"/>
            <a:ext cx="2241834" cy="5143499"/>
          </a:xfrm>
          <a:prstGeom prst="rect">
            <a:avLst/>
          </a:prstGeom>
        </p:spPr>
      </p:pic>
    </p:spTree>
    <p:extLst>
      <p:ext uri="{BB962C8B-B14F-4D97-AF65-F5344CB8AC3E}">
        <p14:creationId xmlns:p14="http://schemas.microsoft.com/office/powerpoint/2010/main" val="413252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3649921" cy="594360"/>
          </a:xfrm>
        </p:spPr>
        <p:txBody>
          <a:bodyPr lIns="0" tIns="0" rIns="0" bIns="0" anchor="b" anchorCtr="0">
            <a:noAutofit/>
          </a:bodyPr>
          <a:lstStyle>
            <a:lvl1pPr algn="l">
              <a:defRPr sz="2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99169" y="1200151"/>
            <a:ext cx="3651250" cy="3394472"/>
          </a:xfrm>
          <a:prstGeom prst="rect">
            <a:avLst/>
          </a:prstGeom>
        </p:spPr>
        <p:txBody>
          <a:bodyPr lIns="0" tIns="0" rIns="0">
            <a:normAutofit/>
          </a:bodyPr>
          <a:lstStyle>
            <a:lvl1pPr marL="0" indent="0">
              <a:lnSpc>
                <a:spcPct val="100000"/>
              </a:lnSpc>
              <a:spcBef>
                <a:spcPts val="0"/>
              </a:spcBef>
              <a:spcAft>
                <a:spcPts val="1200"/>
              </a:spcAft>
              <a:buNone/>
              <a:defRPr sz="20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400">
                <a:solidFill>
                  <a:schemeClr val="bg2"/>
                </a:solidFill>
              </a:defRPr>
            </a:lvl3pPr>
            <a:lvl4pPr marL="687388" indent="-231775">
              <a:lnSpc>
                <a:spcPct val="100000"/>
              </a:lnSpc>
              <a:spcBef>
                <a:spcPts val="0"/>
              </a:spcBef>
              <a:spcAft>
                <a:spcPts val="1200"/>
              </a:spcAft>
              <a:buFont typeface="Lucida Grande"/>
              <a:buChar char="–"/>
              <a:defRPr sz="1400">
                <a:solidFill>
                  <a:schemeClr val="bg2"/>
                </a:solidFill>
              </a:defRPr>
            </a:lvl4pPr>
            <a:lvl5pPr marL="911225" indent="-223838">
              <a:lnSpc>
                <a:spcPct val="100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8" name="Picture Placeholder 5"/>
          <p:cNvSpPr>
            <a:spLocks noGrp="1"/>
          </p:cNvSpPr>
          <p:nvPr>
            <p:ph type="pic" sz="quarter" idx="10"/>
          </p:nvPr>
        </p:nvSpPr>
        <p:spPr>
          <a:xfrm>
            <a:off x="4576061" y="0"/>
            <a:ext cx="4567940" cy="5143500"/>
          </a:xfrm>
          <a:solidFill>
            <a:schemeClr val="tx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365417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ext 1 column">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99168" y="991290"/>
            <a:ext cx="7772399" cy="3349625"/>
          </a:xfrm>
        </p:spPr>
        <p:txBody>
          <a:bodyPr>
            <a:noAutofit/>
          </a:bodyPr>
          <a:lstStyle>
            <a:lvl1pPr>
              <a:spcAft>
                <a:spcPts val="1200"/>
              </a:spcAft>
              <a:defRPr/>
            </a:lvl1pPr>
            <a:lvl2pPr>
              <a:spcAft>
                <a:spcPts val="1200"/>
              </a:spcAft>
              <a:defRPr/>
            </a:lvl2pPr>
            <a:lvl3pPr indent="-228600">
              <a:spcAft>
                <a:spcPts val="1200"/>
              </a:spcAft>
              <a:defRPr/>
            </a:lvl3pPr>
            <a:lvl4pPr>
              <a:spcAft>
                <a:spcPts val="1200"/>
              </a:spcAft>
              <a:defRPr/>
            </a:lvl4pPr>
            <a:lvl5pPr>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25FB536E-6177-BB22-F570-16618333F2EC}"/>
              </a:ext>
            </a:extLst>
          </p:cNvPr>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6" name="Picture 5">
            <a:extLst>
              <a:ext uri="{FF2B5EF4-FFF2-40B4-BE49-F238E27FC236}">
                <a16:creationId xmlns:a16="http://schemas.microsoft.com/office/drawing/2014/main" id="{A9270B84-7582-B964-E453-79DE143CBAB0}"/>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297770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ext 1 column">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99168" y="991290"/>
            <a:ext cx="7772399" cy="3349625"/>
          </a:xfrm>
        </p:spPr>
        <p:txBody>
          <a:bodyPr>
            <a:noAutofit/>
          </a:bodyPr>
          <a:lstStyle>
            <a:lvl1pPr>
              <a:spcAft>
                <a:spcPts val="1200"/>
              </a:spcAft>
              <a:defRPr/>
            </a:lvl1pPr>
            <a:lvl2pPr>
              <a:spcAft>
                <a:spcPts val="1200"/>
              </a:spcAft>
              <a:defRPr/>
            </a:lvl2pPr>
            <a:lvl3pPr indent="-228600">
              <a:spcAft>
                <a:spcPts val="1200"/>
              </a:spcAft>
              <a:defRPr/>
            </a:lvl3pPr>
            <a:lvl4pPr>
              <a:spcAft>
                <a:spcPts val="1200"/>
              </a:spcAft>
              <a:defRPr/>
            </a:lvl4pPr>
            <a:lvl5pPr>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11080" y="105455"/>
            <a:ext cx="7772400" cy="556181"/>
          </a:xfrm>
        </p:spPr>
        <p:txBody>
          <a:bodyPr lIns="0" tIns="0" rIns="0" bIns="0" anchor="b" anchorCtr="0">
            <a:noAutofit/>
          </a:bodyPr>
          <a:lstStyle>
            <a:lvl1pPr algn="l">
              <a:defRPr sz="2400" b="0">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25FB536E-6177-BB22-F570-16618333F2EC}"/>
              </a:ext>
            </a:extLst>
          </p:cNvPr>
          <p:cNvSpPr>
            <a:spLocks noGrp="1"/>
          </p:cNvSpPr>
          <p:nvPr>
            <p:ph type="sldNum" sz="quarter" idx="4"/>
          </p:nvPr>
        </p:nvSpPr>
        <p:spPr>
          <a:xfrm>
            <a:off x="511080" y="4662902"/>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5" name="Picture 4">
            <a:extLst>
              <a:ext uri="{FF2B5EF4-FFF2-40B4-BE49-F238E27FC236}">
                <a16:creationId xmlns:a16="http://schemas.microsoft.com/office/drawing/2014/main" id="{E32A21E5-237C-7110-0A44-6DCE204C7E1F}"/>
              </a:ext>
            </a:extLst>
          </p:cNvPr>
          <p:cNvPicPr>
            <a:picLocks noChangeAspect="1"/>
          </p:cNvPicPr>
          <p:nvPr userDrawn="1"/>
        </p:nvPicPr>
        <p:blipFill>
          <a:blip r:embed="rId2"/>
          <a:srcRect/>
          <a:stretch/>
        </p:blipFill>
        <p:spPr>
          <a:xfrm>
            <a:off x="14" y="4983539"/>
            <a:ext cx="9143972" cy="166687"/>
          </a:xfrm>
          <a:prstGeom prst="rect">
            <a:avLst/>
          </a:prstGeom>
        </p:spPr>
      </p:pic>
    </p:spTree>
    <p:extLst>
      <p:ext uri="{BB962C8B-B14F-4D97-AF65-F5344CB8AC3E}">
        <p14:creationId xmlns:p14="http://schemas.microsoft.com/office/powerpoint/2010/main" val="44698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7840" y="365760"/>
            <a:ext cx="7772400" cy="594360"/>
          </a:xfrm>
          <a:prstGeom prst="rect">
            <a:avLst/>
          </a:prstGeom>
        </p:spPr>
        <p:txBody>
          <a:bodyPr vert="horz" lIns="0" tIns="0" rIns="0" bIns="0" rtlCol="0" anchor="b" anchorCtr="0">
            <a:normAutofit/>
          </a:bodyPr>
          <a:lstStyle/>
          <a:p>
            <a:r>
              <a:rPr lang="en-US"/>
              <a:t>Click to edit Master title style</a:t>
            </a:r>
          </a:p>
        </p:txBody>
      </p:sp>
      <p:sp>
        <p:nvSpPr>
          <p:cNvPr id="10" name="Text Placeholder 9"/>
          <p:cNvSpPr>
            <a:spLocks noGrp="1"/>
          </p:cNvSpPr>
          <p:nvPr>
            <p:ph type="body" idx="1"/>
          </p:nvPr>
        </p:nvSpPr>
        <p:spPr>
          <a:xfrm>
            <a:off x="497840" y="1200150"/>
            <a:ext cx="7772400" cy="339407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582286"/>
      </p:ext>
    </p:extLst>
  </p:cSld>
  <p:clrMap bg1="lt1" tx1="dk1" bg2="lt2" tx2="dk2" accent1="accent1" accent2="accent2" accent3="accent3" accent4="accent4" accent5="accent5" accent6="accent6" hlink="hlink" folHlink="folHlink"/>
  <p:sldLayoutIdLst>
    <p:sldLayoutId id="2147484101" r:id="rId1"/>
    <p:sldLayoutId id="2147484047" r:id="rId2"/>
    <p:sldLayoutId id="2147484107" r:id="rId3"/>
    <p:sldLayoutId id="2147484096" r:id="rId4"/>
    <p:sldLayoutId id="2147484089" r:id="rId5"/>
    <p:sldLayoutId id="2147484105" r:id="rId6"/>
    <p:sldLayoutId id="2147484052" r:id="rId7"/>
    <p:sldLayoutId id="2147484090" r:id="rId8"/>
    <p:sldLayoutId id="2147484098" r:id="rId9"/>
    <p:sldLayoutId id="2147484054" r:id="rId10"/>
    <p:sldLayoutId id="2147484099" r:id="rId11"/>
    <p:sldLayoutId id="2147484055" r:id="rId12"/>
    <p:sldLayoutId id="2147484100" r:id="rId13"/>
    <p:sldLayoutId id="2147484056" r:id="rId14"/>
    <p:sldLayoutId id="2147484057" r:id="rId15"/>
    <p:sldLayoutId id="2147484058" r:id="rId16"/>
    <p:sldLayoutId id="2147484093" r:id="rId17"/>
    <p:sldLayoutId id="2147484083" r:id="rId18"/>
    <p:sldLayoutId id="2147484064" r:id="rId19"/>
    <p:sldLayoutId id="2147484037" r:id="rId20"/>
    <p:sldLayoutId id="2147484035" r:id="rId21"/>
    <p:sldLayoutId id="2147484039" r:id="rId22"/>
    <p:sldLayoutId id="2147484076" r:id="rId23"/>
    <p:sldLayoutId id="2147484091" r:id="rId24"/>
  </p:sldLayoutIdLst>
  <p:hf hdr="0" ftr="0" dt="0"/>
  <p:txStyles>
    <p:titleStyle>
      <a:lvl1pPr algn="l" defTabSz="457200" rtl="0" eaLnBrk="1" latinLnBrk="0" hangingPunct="1">
        <a:lnSpc>
          <a:spcPct val="100000"/>
        </a:lnSpc>
        <a:spcBef>
          <a:spcPct val="0"/>
        </a:spcBef>
        <a:buNone/>
        <a:defRPr sz="2200" kern="1200">
          <a:solidFill>
            <a:schemeClr val="tx2"/>
          </a:solidFill>
          <a:latin typeface="+mj-lt"/>
          <a:ea typeface="+mj-ea"/>
          <a:cs typeface="+mj-cs"/>
        </a:defRPr>
      </a:lvl1pPr>
    </p:titleStyle>
    <p:bodyStyle>
      <a:lvl1pPr marL="0" marR="0" indent="0" algn="l" defTabSz="457200" rtl="0" eaLnBrk="1" fontAlgn="auto" latinLnBrk="0" hangingPunct="1">
        <a:lnSpc>
          <a:spcPct val="100000"/>
        </a:lnSpc>
        <a:spcBef>
          <a:spcPts val="600"/>
        </a:spcBef>
        <a:spcAft>
          <a:spcPts val="900"/>
        </a:spcAft>
        <a:buClrTx/>
        <a:buSzTx/>
        <a:buFont typeface="Arial"/>
        <a:buNone/>
        <a:tabLst/>
        <a:defRPr sz="2000" kern="1200">
          <a:solidFill>
            <a:schemeClr val="tx1"/>
          </a:solidFill>
          <a:latin typeface="+mn-lt"/>
          <a:ea typeface="+mn-ea"/>
          <a:cs typeface="+mn-cs"/>
        </a:defRPr>
      </a:lvl1pPr>
      <a:lvl2pPr marL="230188" marR="0" indent="-174625" algn="l" defTabSz="457200" rtl="0" eaLnBrk="1" fontAlgn="auto" latinLnBrk="0" hangingPunct="1">
        <a:lnSpc>
          <a:spcPct val="100000"/>
        </a:lnSpc>
        <a:spcBef>
          <a:spcPts val="0"/>
        </a:spcBef>
        <a:spcAft>
          <a:spcPts val="900"/>
        </a:spcAft>
        <a:buClr>
          <a:schemeClr val="tx2"/>
        </a:buClr>
        <a:buSzTx/>
        <a:buFont typeface="Arial"/>
        <a:buChar char="•"/>
        <a:tabLst/>
        <a:defRPr sz="2000" kern="1200">
          <a:solidFill>
            <a:schemeClr val="tx1"/>
          </a:solidFill>
          <a:latin typeface="+mn-lt"/>
          <a:ea typeface="+mn-ea"/>
          <a:cs typeface="+mn-cs"/>
        </a:defRPr>
      </a:lvl2pPr>
      <a:lvl3pPr marL="454025" marR="0" indent="-22383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3pPr>
      <a:lvl4pPr marL="684213"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4pPr>
      <a:lvl5pPr marL="914400" marR="0" indent="-230188" algn="l" defTabSz="457200" rtl="0" eaLnBrk="1" fontAlgn="auto" latinLnBrk="0" hangingPunct="1">
        <a:lnSpc>
          <a:spcPct val="100000"/>
        </a:lnSpc>
        <a:spcBef>
          <a:spcPts val="0"/>
        </a:spcBef>
        <a:spcAft>
          <a:spcPts val="900"/>
        </a:spcAft>
        <a:buClrTx/>
        <a:buSzTx/>
        <a:buFont typeface="Lucida Grande"/>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mailto:sumeetbhatnagar@kpmg.com"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hyperlink" Target="mailto:apuca@blueval-global.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7FAD634-0295-A7A1-F8E0-9C8C5BA33354}"/>
              </a:ext>
            </a:extLst>
          </p:cNvPr>
          <p:cNvSpPr txBox="1">
            <a:spLocks/>
          </p:cNvSpPr>
          <p:nvPr/>
        </p:nvSpPr>
        <p:spPr>
          <a:xfrm>
            <a:off x="373189" y="2270252"/>
            <a:ext cx="7401594" cy="741889"/>
          </a:xfrm>
          <a:prstGeom prst="rect">
            <a:avLst/>
          </a:prstGeom>
        </p:spPr>
        <p:txBody>
          <a:bodyPr vert="horz" lIns="0" tIns="0" rIns="0" bIns="0" rtlCol="0" anchor="b" anchorCtr="0">
            <a:noAutofit/>
          </a:bodyPr>
          <a:lstStyle>
            <a:lvl1pPr algn="l" defTabSz="457200" rtl="0" eaLnBrk="1" latinLnBrk="0" hangingPunct="1">
              <a:lnSpc>
                <a:spcPct val="100000"/>
              </a:lnSpc>
              <a:spcBef>
                <a:spcPct val="0"/>
              </a:spcBef>
              <a:buNone/>
              <a:defRPr sz="4000" b="0" i="0" kern="1200">
                <a:solidFill>
                  <a:schemeClr val="tx2"/>
                </a:solidFill>
                <a:latin typeface="Roboto Light" panose="02000000000000000000" pitchFamily="2" charset="0"/>
                <a:ea typeface="Roboto Light" panose="02000000000000000000" pitchFamily="2" charset="0"/>
                <a:cs typeface="+mj-cs"/>
              </a:defRPr>
            </a:lvl1pPr>
          </a:lstStyle>
          <a:p>
            <a:endParaRPr lang="en-US" sz="4400" dirty="0"/>
          </a:p>
        </p:txBody>
      </p:sp>
    </p:spTree>
    <p:extLst>
      <p:ext uri="{BB962C8B-B14F-4D97-AF65-F5344CB8AC3E}">
        <p14:creationId xmlns:p14="http://schemas.microsoft.com/office/powerpoint/2010/main" val="3222497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615392" cy="556181"/>
          </a:xfrm>
        </p:spPr>
        <p:txBody>
          <a:bodyPr/>
          <a:lstStyle/>
          <a:p>
            <a:r>
              <a:rPr lang="en-US" dirty="0"/>
              <a:t>Government Fiscal Policy and Interest Rates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10</a:t>
            </a:fld>
            <a:endParaRPr lang="en-US"/>
          </a:p>
        </p:txBody>
      </p:sp>
      <p:pic>
        <p:nvPicPr>
          <p:cNvPr id="11" name="Content Placeholder 10">
            <a:extLst>
              <a:ext uri="{FF2B5EF4-FFF2-40B4-BE49-F238E27FC236}">
                <a16:creationId xmlns:a16="http://schemas.microsoft.com/office/drawing/2014/main" id="{D235C620-35FE-A503-70CD-B41DF0D410C5}"/>
              </a:ext>
            </a:extLst>
          </p:cNvPr>
          <p:cNvPicPr>
            <a:picLocks noGrp="1" noChangeAspect="1"/>
          </p:cNvPicPr>
          <p:nvPr>
            <p:ph sz="quarter" idx="14"/>
          </p:nvPr>
        </p:nvPicPr>
        <p:blipFill>
          <a:blip r:embed="rId2"/>
          <a:stretch>
            <a:fillRect/>
          </a:stretch>
        </p:blipFill>
        <p:spPr>
          <a:xfrm>
            <a:off x="4572000" y="1403110"/>
            <a:ext cx="4269491" cy="2851212"/>
          </a:xfrm>
        </p:spPr>
      </p:pic>
      <p:pic>
        <p:nvPicPr>
          <p:cNvPr id="13" name="Picture 12" descr="A graph showing a line&#10;&#10;Description automatically generated with medium confidence">
            <a:extLst>
              <a:ext uri="{FF2B5EF4-FFF2-40B4-BE49-F238E27FC236}">
                <a16:creationId xmlns:a16="http://schemas.microsoft.com/office/drawing/2014/main" id="{AA9D8AD9-81FC-E38A-C263-6EEB2A772C48}"/>
              </a:ext>
            </a:extLst>
          </p:cNvPr>
          <p:cNvPicPr>
            <a:picLocks noChangeAspect="1"/>
          </p:cNvPicPr>
          <p:nvPr/>
        </p:nvPicPr>
        <p:blipFill>
          <a:blip r:embed="rId3"/>
          <a:stretch>
            <a:fillRect/>
          </a:stretch>
        </p:blipFill>
        <p:spPr>
          <a:xfrm>
            <a:off x="247508" y="1402542"/>
            <a:ext cx="4021984" cy="2851779"/>
          </a:xfrm>
          <a:prstGeom prst="rect">
            <a:avLst/>
          </a:prstGeom>
        </p:spPr>
      </p:pic>
      <p:sp>
        <p:nvSpPr>
          <p:cNvPr id="16" name="TextBox 15">
            <a:extLst>
              <a:ext uri="{FF2B5EF4-FFF2-40B4-BE49-F238E27FC236}">
                <a16:creationId xmlns:a16="http://schemas.microsoft.com/office/drawing/2014/main" id="{2B011EDA-FD1B-E00E-F84C-D11F1AB577F6}"/>
              </a:ext>
            </a:extLst>
          </p:cNvPr>
          <p:cNvSpPr txBox="1"/>
          <p:nvPr/>
        </p:nvSpPr>
        <p:spPr>
          <a:xfrm>
            <a:off x="274618" y="954711"/>
            <a:ext cx="3994874" cy="553998"/>
          </a:xfrm>
          <a:prstGeom prst="rect">
            <a:avLst/>
          </a:prstGeom>
          <a:noFill/>
        </p:spPr>
        <p:txBody>
          <a:bodyPr wrap="square" rtlCol="0">
            <a:spAutoFit/>
          </a:bodyPr>
          <a:lstStyle/>
          <a:p>
            <a:r>
              <a:rPr lang="en-US" sz="1200" dirty="0"/>
              <a:t>Federal Debt: Total Public Debt – Historical 5 Years</a:t>
            </a:r>
          </a:p>
          <a:p>
            <a:endParaRPr lang="en-US" dirty="0">
              <a:solidFill>
                <a:schemeClr val="bg1"/>
              </a:solidFill>
            </a:endParaRPr>
          </a:p>
        </p:txBody>
      </p:sp>
      <p:sp>
        <p:nvSpPr>
          <p:cNvPr id="17" name="TextBox 16">
            <a:extLst>
              <a:ext uri="{FF2B5EF4-FFF2-40B4-BE49-F238E27FC236}">
                <a16:creationId xmlns:a16="http://schemas.microsoft.com/office/drawing/2014/main" id="{8B4E8C0A-4ACD-7B49-D3A0-F2EFE91CD1DB}"/>
              </a:ext>
            </a:extLst>
          </p:cNvPr>
          <p:cNvSpPr txBox="1"/>
          <p:nvPr/>
        </p:nvSpPr>
        <p:spPr>
          <a:xfrm>
            <a:off x="4572000" y="992879"/>
            <a:ext cx="4086225" cy="553998"/>
          </a:xfrm>
          <a:prstGeom prst="rect">
            <a:avLst/>
          </a:prstGeom>
          <a:noFill/>
        </p:spPr>
        <p:txBody>
          <a:bodyPr wrap="square" rtlCol="0">
            <a:spAutoFit/>
          </a:bodyPr>
          <a:lstStyle/>
          <a:p>
            <a:r>
              <a:rPr lang="en-US" sz="1200" dirty="0"/>
              <a:t>10Y US Treasury Constant Maturity – Historical 5 Years</a:t>
            </a:r>
          </a:p>
          <a:p>
            <a:endParaRPr lang="en-US" dirty="0">
              <a:solidFill>
                <a:schemeClr val="bg1"/>
              </a:solidFill>
            </a:endParaRPr>
          </a:p>
        </p:txBody>
      </p:sp>
    </p:spTree>
    <p:extLst>
      <p:ext uri="{BB962C8B-B14F-4D97-AF65-F5344CB8AC3E}">
        <p14:creationId xmlns:p14="http://schemas.microsoft.com/office/powerpoint/2010/main" val="184523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615392" cy="556181"/>
          </a:xfrm>
        </p:spPr>
        <p:txBody>
          <a:bodyPr/>
          <a:lstStyle/>
          <a:p>
            <a:r>
              <a:rPr lang="en-US" dirty="0"/>
              <a:t>US Public Equity Markets Performance</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11</a:t>
            </a:fld>
            <a:endParaRPr lang="en-US"/>
          </a:p>
        </p:txBody>
      </p:sp>
      <p:pic>
        <p:nvPicPr>
          <p:cNvPr id="8" name="Content Placeholder 7">
            <a:extLst>
              <a:ext uri="{FF2B5EF4-FFF2-40B4-BE49-F238E27FC236}">
                <a16:creationId xmlns:a16="http://schemas.microsoft.com/office/drawing/2014/main" id="{7A852204-1D8F-358C-B62B-ACE83877E6FD}"/>
              </a:ext>
            </a:extLst>
          </p:cNvPr>
          <p:cNvPicPr>
            <a:picLocks noGrp="1" noChangeAspect="1"/>
          </p:cNvPicPr>
          <p:nvPr>
            <p:ph sz="quarter" idx="14"/>
          </p:nvPr>
        </p:nvPicPr>
        <p:blipFill>
          <a:blip r:embed="rId2"/>
          <a:stretch>
            <a:fillRect/>
          </a:stretch>
        </p:blipFill>
        <p:spPr>
          <a:xfrm>
            <a:off x="498475" y="1059181"/>
            <a:ext cx="7504113" cy="3291840"/>
          </a:xfrm>
          <a:prstGeom prst="rect">
            <a:avLst/>
          </a:prstGeom>
        </p:spPr>
      </p:pic>
    </p:spTree>
    <p:extLst>
      <p:ext uri="{BB962C8B-B14F-4D97-AF65-F5344CB8AC3E}">
        <p14:creationId xmlns:p14="http://schemas.microsoft.com/office/powerpoint/2010/main" val="262764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961F9-D681-3819-4935-E2FFADBFE586}"/>
              </a:ext>
            </a:extLst>
          </p:cNvPr>
          <p:cNvSpPr>
            <a:spLocks noGrp="1"/>
          </p:cNvSpPr>
          <p:nvPr>
            <p:ph type="sldNum" sz="quarter" idx="4"/>
          </p:nvPr>
        </p:nvSpPr>
        <p:spPr/>
        <p:txBody>
          <a:bodyPr/>
          <a:lstStyle/>
          <a:p>
            <a:fld id="{80FBB8BA-9C6A-4A48-A369-70FBD2FA98DA}" type="slidenum">
              <a:rPr lang="en-US" smtClean="0"/>
              <a:pPr/>
              <a:t>12</a:t>
            </a:fld>
            <a:endParaRPr lang="en-US"/>
          </a:p>
        </p:txBody>
      </p:sp>
      <p:pic>
        <p:nvPicPr>
          <p:cNvPr id="2050" name="Picture 2" descr="Substack">
            <a:extLst>
              <a:ext uri="{FF2B5EF4-FFF2-40B4-BE49-F238E27FC236}">
                <a16:creationId xmlns:a16="http://schemas.microsoft.com/office/drawing/2014/main" id="{9A3EBEDA-AA20-D8DB-DDBF-96EB71F671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2" t="1612" r="1099" b="7265"/>
          <a:stretch/>
        </p:blipFill>
        <p:spPr bwMode="auto">
          <a:xfrm>
            <a:off x="1449753" y="1169894"/>
            <a:ext cx="6244493" cy="31261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2E6AECDD-BC02-6A66-586C-14548E708EDA}"/>
              </a:ext>
            </a:extLst>
          </p:cNvPr>
          <p:cNvSpPr txBox="1">
            <a:spLocks/>
          </p:cNvSpPr>
          <p:nvPr/>
        </p:nvSpPr>
        <p:spPr>
          <a:xfrm>
            <a:off x="511080" y="105455"/>
            <a:ext cx="7772400" cy="556181"/>
          </a:xfrm>
          <a:prstGeom prst="rect">
            <a:avLst/>
          </a:prstGeom>
        </p:spPr>
        <p:txBody>
          <a:bodyPr vert="horz" lIns="0" tIns="0" rIns="0" bIns="0" rtlCol="0" anchor="b" anchorCtr="0">
            <a:noAutofit/>
          </a:bodyPr>
          <a:lstStyle>
            <a:lvl1pPr>
              <a:lnSpc>
                <a:spcPct val="100000"/>
              </a:lnSpc>
              <a:spcBef>
                <a:spcPct val="0"/>
              </a:spcBef>
              <a:buNone/>
              <a:defRPr sz="2400" b="0">
                <a:solidFill>
                  <a:schemeClr val="accent1"/>
                </a:solidFill>
                <a:latin typeface="+mj-lt"/>
                <a:ea typeface="+mj-ea"/>
                <a:cs typeface="+mj-cs"/>
              </a:defRPr>
            </a:lvl1pPr>
          </a:lstStyle>
          <a:p>
            <a:r>
              <a:rPr lang="en-US" dirty="0"/>
              <a:t>Public “Cloud” Technology Company Valuations</a:t>
            </a:r>
          </a:p>
        </p:txBody>
      </p:sp>
    </p:spTree>
    <p:extLst>
      <p:ext uri="{BB962C8B-B14F-4D97-AF65-F5344CB8AC3E}">
        <p14:creationId xmlns:p14="http://schemas.microsoft.com/office/powerpoint/2010/main" val="305156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961F9-D681-3819-4935-E2FFADBFE586}"/>
              </a:ext>
            </a:extLst>
          </p:cNvPr>
          <p:cNvSpPr>
            <a:spLocks noGrp="1"/>
          </p:cNvSpPr>
          <p:nvPr>
            <p:ph type="sldNum" sz="quarter" idx="4"/>
          </p:nvPr>
        </p:nvSpPr>
        <p:spPr/>
        <p:txBody>
          <a:bodyPr/>
          <a:lstStyle/>
          <a:p>
            <a:fld id="{80FBB8BA-9C6A-4A48-A369-70FBD2FA98DA}" type="slidenum">
              <a:rPr lang="en-US" smtClean="0"/>
              <a:pPr/>
              <a:t>13</a:t>
            </a:fld>
            <a:endParaRPr lang="en-US"/>
          </a:p>
        </p:txBody>
      </p:sp>
      <p:sp>
        <p:nvSpPr>
          <p:cNvPr id="5" name="Title 2">
            <a:extLst>
              <a:ext uri="{FF2B5EF4-FFF2-40B4-BE49-F238E27FC236}">
                <a16:creationId xmlns:a16="http://schemas.microsoft.com/office/drawing/2014/main" id="{2E6AECDD-BC02-6A66-586C-14548E708EDA}"/>
              </a:ext>
            </a:extLst>
          </p:cNvPr>
          <p:cNvSpPr txBox="1">
            <a:spLocks/>
          </p:cNvSpPr>
          <p:nvPr/>
        </p:nvSpPr>
        <p:spPr>
          <a:xfrm>
            <a:off x="511080" y="105455"/>
            <a:ext cx="7772400" cy="556181"/>
          </a:xfrm>
          <a:prstGeom prst="rect">
            <a:avLst/>
          </a:prstGeom>
        </p:spPr>
        <p:txBody>
          <a:bodyPr vert="horz" lIns="0" tIns="0" rIns="0" bIns="0" rtlCol="0" anchor="b" anchorCtr="0">
            <a:noAutofit/>
          </a:bodyPr>
          <a:lstStyle>
            <a:lvl1pPr>
              <a:lnSpc>
                <a:spcPct val="100000"/>
              </a:lnSpc>
              <a:spcBef>
                <a:spcPct val="0"/>
              </a:spcBef>
              <a:buNone/>
              <a:defRPr sz="2400" b="0">
                <a:solidFill>
                  <a:schemeClr val="accent1"/>
                </a:solidFill>
                <a:latin typeface="+mj-lt"/>
                <a:ea typeface="+mj-ea"/>
                <a:cs typeface="+mj-cs"/>
              </a:defRPr>
            </a:lvl1pPr>
          </a:lstStyle>
          <a:p>
            <a:r>
              <a:rPr lang="en-US" dirty="0"/>
              <a:t>Long Term Bonds</a:t>
            </a:r>
          </a:p>
        </p:txBody>
      </p:sp>
      <p:pic>
        <p:nvPicPr>
          <p:cNvPr id="3" name="Picture 2">
            <a:extLst>
              <a:ext uri="{FF2B5EF4-FFF2-40B4-BE49-F238E27FC236}">
                <a16:creationId xmlns:a16="http://schemas.microsoft.com/office/drawing/2014/main" id="{8D95290A-5B5D-EBAA-2B61-C6B3BDEF77A7}"/>
              </a:ext>
            </a:extLst>
          </p:cNvPr>
          <p:cNvPicPr>
            <a:picLocks noChangeAspect="1"/>
          </p:cNvPicPr>
          <p:nvPr/>
        </p:nvPicPr>
        <p:blipFill rotWithShape="1">
          <a:blip r:embed="rId2"/>
          <a:srcRect l="2872" t="29195" r="3412" b="6053"/>
          <a:stretch/>
        </p:blipFill>
        <p:spPr>
          <a:xfrm>
            <a:off x="2007219" y="1003607"/>
            <a:ext cx="5159297" cy="3330497"/>
          </a:xfrm>
          <a:prstGeom prst="rect">
            <a:avLst/>
          </a:prstGeom>
        </p:spPr>
      </p:pic>
    </p:spTree>
    <p:extLst>
      <p:ext uri="{BB962C8B-B14F-4D97-AF65-F5344CB8AC3E}">
        <p14:creationId xmlns:p14="http://schemas.microsoft.com/office/powerpoint/2010/main" val="333316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357C4D-9663-A27B-9780-DAA9B8C5E279}"/>
              </a:ext>
            </a:extLst>
          </p:cNvPr>
          <p:cNvPicPr>
            <a:picLocks noGrp="1" noChangeAspect="1"/>
          </p:cNvPicPr>
          <p:nvPr>
            <p:ph sz="quarter" idx="14"/>
          </p:nvPr>
        </p:nvPicPr>
        <p:blipFill>
          <a:blip r:embed="rId2"/>
          <a:stretch>
            <a:fillRect/>
          </a:stretch>
        </p:blipFill>
        <p:spPr>
          <a:xfrm>
            <a:off x="724949" y="1080315"/>
            <a:ext cx="5421470" cy="3170195"/>
          </a:xfrm>
          <a:prstGeom prst="rect">
            <a:avLst/>
          </a:prstGeom>
        </p:spPr>
      </p:pic>
      <p:sp>
        <p:nvSpPr>
          <p:cNvPr id="3" name="Title 2">
            <a:extLst>
              <a:ext uri="{FF2B5EF4-FFF2-40B4-BE49-F238E27FC236}">
                <a16:creationId xmlns:a16="http://schemas.microsoft.com/office/drawing/2014/main" id="{D00806B3-2BEB-DDDD-FE8B-CB2E5B6E0953}"/>
              </a:ext>
            </a:extLst>
          </p:cNvPr>
          <p:cNvSpPr>
            <a:spLocks noGrp="1"/>
          </p:cNvSpPr>
          <p:nvPr>
            <p:ph type="title"/>
          </p:nvPr>
        </p:nvSpPr>
        <p:spPr/>
        <p:txBody>
          <a:bodyPr/>
          <a:lstStyle/>
          <a:p>
            <a:r>
              <a:rPr lang="en-US" dirty="0"/>
              <a:t>Unicorn Activity: Deal Value and Deal Count</a:t>
            </a:r>
          </a:p>
        </p:txBody>
      </p:sp>
      <p:sp>
        <p:nvSpPr>
          <p:cNvPr id="4" name="Slide Number Placeholder 3">
            <a:extLst>
              <a:ext uri="{FF2B5EF4-FFF2-40B4-BE49-F238E27FC236}">
                <a16:creationId xmlns:a16="http://schemas.microsoft.com/office/drawing/2014/main" id="{19B8B45A-D6DE-8786-648C-A7E88C3E7989}"/>
              </a:ext>
            </a:extLst>
          </p:cNvPr>
          <p:cNvSpPr>
            <a:spLocks noGrp="1"/>
          </p:cNvSpPr>
          <p:nvPr>
            <p:ph type="sldNum" sz="quarter" idx="4"/>
          </p:nvPr>
        </p:nvSpPr>
        <p:spPr/>
        <p:txBody>
          <a:bodyPr/>
          <a:lstStyle/>
          <a:p>
            <a:fld id="{80FBB8BA-9C6A-4A48-A369-70FBD2FA98DA}" type="slidenum">
              <a:rPr lang="en-US" smtClean="0"/>
              <a:pPr/>
              <a:t>14</a:t>
            </a:fld>
            <a:endParaRPr lang="en-US" dirty="0"/>
          </a:p>
        </p:txBody>
      </p:sp>
      <p:sp>
        <p:nvSpPr>
          <p:cNvPr id="6" name="TextBox 5">
            <a:extLst>
              <a:ext uri="{FF2B5EF4-FFF2-40B4-BE49-F238E27FC236}">
                <a16:creationId xmlns:a16="http://schemas.microsoft.com/office/drawing/2014/main" id="{C22D9C36-1423-5B64-EE34-5C335CB490BC}"/>
              </a:ext>
            </a:extLst>
          </p:cNvPr>
          <p:cNvSpPr txBox="1"/>
          <p:nvPr/>
        </p:nvSpPr>
        <p:spPr>
          <a:xfrm>
            <a:off x="6519041" y="667249"/>
            <a:ext cx="2412125" cy="1169551"/>
          </a:xfrm>
          <a:prstGeom prst="rect">
            <a:avLst/>
          </a:prstGeom>
          <a:noFill/>
        </p:spPr>
        <p:txBody>
          <a:bodyPr wrap="square" rtlCol="0">
            <a:spAutoFit/>
          </a:bodyPr>
          <a:lstStyle/>
          <a:p>
            <a:r>
              <a:rPr lang="en-US" sz="1400" dirty="0"/>
              <a:t>In spite of the pandemic, 1B+ IPOs reached a peak in 2021 and 2022 and are now back to pre-pandemic level.</a:t>
            </a:r>
          </a:p>
          <a:p>
            <a:r>
              <a:rPr lang="en-US" sz="1400" dirty="0"/>
              <a:t>Cash is drying up.</a:t>
            </a:r>
          </a:p>
        </p:txBody>
      </p:sp>
      <p:sp>
        <p:nvSpPr>
          <p:cNvPr id="7" name="TextBox 6">
            <a:extLst>
              <a:ext uri="{FF2B5EF4-FFF2-40B4-BE49-F238E27FC236}">
                <a16:creationId xmlns:a16="http://schemas.microsoft.com/office/drawing/2014/main" id="{885BB423-C720-583F-1868-7D6106C008A0}"/>
              </a:ext>
            </a:extLst>
          </p:cNvPr>
          <p:cNvSpPr txBox="1"/>
          <p:nvPr/>
        </p:nvSpPr>
        <p:spPr>
          <a:xfrm>
            <a:off x="1498791" y="4372620"/>
            <a:ext cx="4943260" cy="246221"/>
          </a:xfrm>
          <a:prstGeom prst="rect">
            <a:avLst/>
          </a:prstGeom>
          <a:noFill/>
        </p:spPr>
        <p:txBody>
          <a:bodyPr wrap="square" rtlCol="0">
            <a:spAutoFit/>
          </a:bodyPr>
          <a:lstStyle/>
          <a:p>
            <a:r>
              <a:rPr lang="en-US" sz="1000" dirty="0"/>
              <a:t>* As of 9/30/2023. Source: </a:t>
            </a:r>
            <a:r>
              <a:rPr lang="en-US" sz="1000" dirty="0" err="1"/>
              <a:t>PitchBook</a:t>
            </a:r>
            <a:r>
              <a:rPr lang="en-US" sz="1000" dirty="0"/>
              <a:t> Data Inc.</a:t>
            </a:r>
          </a:p>
        </p:txBody>
      </p:sp>
      <p:pic>
        <p:nvPicPr>
          <p:cNvPr id="2" name="Picture 1">
            <a:extLst>
              <a:ext uri="{FF2B5EF4-FFF2-40B4-BE49-F238E27FC236}">
                <a16:creationId xmlns:a16="http://schemas.microsoft.com/office/drawing/2014/main" id="{C94F6625-ACFE-89CD-75B3-A31DD3DABC31}"/>
              </a:ext>
            </a:extLst>
          </p:cNvPr>
          <p:cNvPicPr>
            <a:picLocks noChangeAspect="1"/>
          </p:cNvPicPr>
          <p:nvPr/>
        </p:nvPicPr>
        <p:blipFill>
          <a:blip r:embed="rId3"/>
          <a:stretch>
            <a:fillRect/>
          </a:stretch>
        </p:blipFill>
        <p:spPr>
          <a:xfrm>
            <a:off x="6720839" y="1874520"/>
            <a:ext cx="1775461" cy="2446020"/>
          </a:xfrm>
          <a:prstGeom prst="rect">
            <a:avLst/>
          </a:prstGeom>
        </p:spPr>
      </p:pic>
      <p:sp>
        <p:nvSpPr>
          <p:cNvPr id="8" name="TextBox 7">
            <a:extLst>
              <a:ext uri="{FF2B5EF4-FFF2-40B4-BE49-F238E27FC236}">
                <a16:creationId xmlns:a16="http://schemas.microsoft.com/office/drawing/2014/main" id="{13213C90-BAB0-1958-4B73-F81B88120B8E}"/>
              </a:ext>
            </a:extLst>
          </p:cNvPr>
          <p:cNvSpPr txBox="1"/>
          <p:nvPr/>
        </p:nvSpPr>
        <p:spPr>
          <a:xfrm>
            <a:off x="6697980" y="4450080"/>
            <a:ext cx="2300700" cy="369332"/>
          </a:xfrm>
          <a:prstGeom prst="rect">
            <a:avLst/>
          </a:prstGeom>
          <a:noFill/>
        </p:spPr>
        <p:txBody>
          <a:bodyPr wrap="square" rtlCol="0">
            <a:spAutoFit/>
          </a:bodyPr>
          <a:lstStyle/>
          <a:p>
            <a:r>
              <a:rPr lang="en-US" sz="900" dirty="0"/>
              <a:t>Source: </a:t>
            </a:r>
            <a:r>
              <a:rPr lang="en-US" sz="900" dirty="0" err="1"/>
              <a:t>Musée</a:t>
            </a:r>
            <a:r>
              <a:rPr lang="en-US" sz="900" dirty="0"/>
              <a:t> de Cluny, The Lady and Unicorn Tapestry Cycle, Sense of Sight</a:t>
            </a:r>
          </a:p>
        </p:txBody>
      </p:sp>
    </p:spTree>
    <p:extLst>
      <p:ext uri="{BB962C8B-B14F-4D97-AF65-F5344CB8AC3E}">
        <p14:creationId xmlns:p14="http://schemas.microsoft.com/office/powerpoint/2010/main" val="541311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C55BB-2A10-1581-221E-36A8F3FE4842}"/>
              </a:ext>
            </a:extLst>
          </p:cNvPr>
          <p:cNvSpPr>
            <a:spLocks noGrp="1"/>
          </p:cNvSpPr>
          <p:nvPr>
            <p:ph type="sldNum" sz="quarter" idx="4"/>
          </p:nvPr>
        </p:nvSpPr>
        <p:spPr/>
        <p:txBody>
          <a:bodyPr/>
          <a:lstStyle/>
          <a:p>
            <a:fld id="{80FBB8BA-9C6A-4A48-A369-70FBD2FA98DA}" type="slidenum">
              <a:rPr lang="en-US" smtClean="0"/>
              <a:pPr/>
              <a:t>15</a:t>
            </a:fld>
            <a:endParaRPr lang="en-US"/>
          </a:p>
        </p:txBody>
      </p:sp>
      <p:pic>
        <p:nvPicPr>
          <p:cNvPr id="3074" name="Picture 2" descr="Tech Valuations Report Q2'23: Tech valuations are still deflating, especially at later stages">
            <a:extLst>
              <a:ext uri="{FF2B5EF4-FFF2-40B4-BE49-F238E27FC236}">
                <a16:creationId xmlns:a16="http://schemas.microsoft.com/office/drawing/2014/main" id="{C03474DB-3D82-1CFE-B75D-186D93157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39" b="11949"/>
          <a:stretch/>
        </p:blipFill>
        <p:spPr bwMode="auto">
          <a:xfrm>
            <a:off x="2015877" y="766405"/>
            <a:ext cx="5143500" cy="360621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0E350DC-F2A9-96BF-2661-9F8E0464CD26}"/>
              </a:ext>
            </a:extLst>
          </p:cNvPr>
          <p:cNvSpPr txBox="1">
            <a:spLocks/>
          </p:cNvSpPr>
          <p:nvPr/>
        </p:nvSpPr>
        <p:spPr>
          <a:xfrm>
            <a:off x="511080" y="89824"/>
            <a:ext cx="7772400" cy="556181"/>
          </a:xfrm>
          <a:prstGeom prst="rect">
            <a:avLst/>
          </a:prstGeom>
        </p:spPr>
        <p:txBody>
          <a:bodyPr vert="horz" lIns="0" tIns="0" rIns="0" bIns="0" rtlCol="0" anchor="b" anchorCtr="0">
            <a:noAutofit/>
          </a:bodyPr>
          <a:lstStyle>
            <a:lvl1pPr>
              <a:lnSpc>
                <a:spcPct val="100000"/>
              </a:lnSpc>
              <a:spcBef>
                <a:spcPct val="0"/>
              </a:spcBef>
              <a:buNone/>
              <a:defRPr sz="2400" b="0">
                <a:solidFill>
                  <a:schemeClr val="accent1"/>
                </a:solidFill>
                <a:latin typeface="+mj-lt"/>
                <a:ea typeface="+mj-ea"/>
                <a:cs typeface="+mj-cs"/>
              </a:defRPr>
            </a:lvl1pPr>
          </a:lstStyle>
          <a:p>
            <a:r>
              <a:rPr lang="en-US" dirty="0"/>
              <a:t>Technology Company Valuations</a:t>
            </a:r>
          </a:p>
        </p:txBody>
      </p:sp>
      <p:sp>
        <p:nvSpPr>
          <p:cNvPr id="4" name="TextBox 3">
            <a:extLst>
              <a:ext uri="{FF2B5EF4-FFF2-40B4-BE49-F238E27FC236}">
                <a16:creationId xmlns:a16="http://schemas.microsoft.com/office/drawing/2014/main" id="{305569D3-445D-95C0-2109-690DEC4003AA}"/>
              </a:ext>
            </a:extLst>
          </p:cNvPr>
          <p:cNvSpPr txBox="1"/>
          <p:nvPr/>
        </p:nvSpPr>
        <p:spPr>
          <a:xfrm>
            <a:off x="2100370" y="4372620"/>
            <a:ext cx="4943260" cy="246221"/>
          </a:xfrm>
          <a:prstGeom prst="rect">
            <a:avLst/>
          </a:prstGeom>
          <a:noFill/>
        </p:spPr>
        <p:txBody>
          <a:bodyPr wrap="square" rtlCol="0">
            <a:spAutoFit/>
          </a:bodyPr>
          <a:lstStyle/>
          <a:p>
            <a:r>
              <a:rPr lang="en-US" sz="1000" dirty="0"/>
              <a:t>Source: CB Insights, Tech Valuations Report Q2’23. </a:t>
            </a:r>
          </a:p>
        </p:txBody>
      </p:sp>
    </p:spTree>
    <p:extLst>
      <p:ext uri="{BB962C8B-B14F-4D97-AF65-F5344CB8AC3E}">
        <p14:creationId xmlns:p14="http://schemas.microsoft.com/office/powerpoint/2010/main" val="3478819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ABBCA-7273-5841-41DB-7F574A66FCFC}"/>
              </a:ext>
            </a:extLst>
          </p:cNvPr>
          <p:cNvSpPr>
            <a:spLocks noGrp="1"/>
          </p:cNvSpPr>
          <p:nvPr>
            <p:ph type="sldNum" sz="quarter" idx="4"/>
          </p:nvPr>
        </p:nvSpPr>
        <p:spPr/>
        <p:txBody>
          <a:bodyPr/>
          <a:lstStyle/>
          <a:p>
            <a:fld id="{80FBB8BA-9C6A-4A48-A369-70FBD2FA98DA}" type="slidenum">
              <a:rPr lang="en-US" smtClean="0"/>
              <a:pPr/>
              <a:t>16</a:t>
            </a:fld>
            <a:endParaRPr lang="en-US"/>
          </a:p>
        </p:txBody>
      </p:sp>
      <p:sp>
        <p:nvSpPr>
          <p:cNvPr id="3" name="Title 2">
            <a:extLst>
              <a:ext uri="{FF2B5EF4-FFF2-40B4-BE49-F238E27FC236}">
                <a16:creationId xmlns:a16="http://schemas.microsoft.com/office/drawing/2014/main" id="{225C532C-A3B6-7895-35C6-7AB4E1E4C16C}"/>
              </a:ext>
            </a:extLst>
          </p:cNvPr>
          <p:cNvSpPr txBox="1">
            <a:spLocks/>
          </p:cNvSpPr>
          <p:nvPr/>
        </p:nvSpPr>
        <p:spPr>
          <a:xfrm>
            <a:off x="511080" y="66793"/>
            <a:ext cx="7772400" cy="556181"/>
          </a:xfrm>
          <a:prstGeom prst="rect">
            <a:avLst/>
          </a:prstGeom>
        </p:spPr>
        <p:txBody>
          <a:bodyPr vert="horz" lIns="0" tIns="0" rIns="0" bIns="0" rtlCol="0" anchor="b" anchorCtr="0">
            <a:noAutofit/>
          </a:bodyPr>
          <a:lstStyle>
            <a:defPPr>
              <a:defRPr lang="en-US"/>
            </a:defPPr>
            <a:lvl1pPr>
              <a:lnSpc>
                <a:spcPct val="100000"/>
              </a:lnSpc>
              <a:spcBef>
                <a:spcPct val="0"/>
              </a:spcBef>
              <a:buNone/>
              <a:defRPr sz="2400" b="0">
                <a:solidFill>
                  <a:schemeClr val="accent1"/>
                </a:solidFill>
                <a:latin typeface="+mj-lt"/>
                <a:ea typeface="+mj-ea"/>
                <a:cs typeface="+mj-cs"/>
              </a:defRPr>
            </a:lvl1pPr>
          </a:lstStyle>
          <a:p>
            <a:r>
              <a:rPr lang="en-US" dirty="0"/>
              <a:t>Instacart IPO</a:t>
            </a:r>
          </a:p>
        </p:txBody>
      </p:sp>
      <p:pic>
        <p:nvPicPr>
          <p:cNvPr id="5" name="Picture 4">
            <a:extLst>
              <a:ext uri="{FF2B5EF4-FFF2-40B4-BE49-F238E27FC236}">
                <a16:creationId xmlns:a16="http://schemas.microsoft.com/office/drawing/2014/main" id="{A2CFAB92-2BAA-9012-0B27-9E8FBC565A41}"/>
              </a:ext>
            </a:extLst>
          </p:cNvPr>
          <p:cNvPicPr>
            <a:picLocks noChangeAspect="1"/>
          </p:cNvPicPr>
          <p:nvPr/>
        </p:nvPicPr>
        <p:blipFill>
          <a:blip r:embed="rId2"/>
          <a:stretch>
            <a:fillRect/>
          </a:stretch>
        </p:blipFill>
        <p:spPr>
          <a:xfrm>
            <a:off x="89208" y="996691"/>
            <a:ext cx="5605346" cy="3361110"/>
          </a:xfrm>
          <a:prstGeom prst="rect">
            <a:avLst/>
          </a:prstGeom>
        </p:spPr>
      </p:pic>
      <p:pic>
        <p:nvPicPr>
          <p:cNvPr id="1028" name="Picture 4" descr="Twitter">
            <a:extLst>
              <a:ext uri="{FF2B5EF4-FFF2-40B4-BE49-F238E27FC236}">
                <a16:creationId xmlns:a16="http://schemas.microsoft.com/office/drawing/2014/main" id="{8F6A7117-C0F4-F11E-948B-D82C62C97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719" y="1630754"/>
            <a:ext cx="3649013" cy="148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3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D9608-8690-08A1-1BFB-24503031ED25}"/>
              </a:ext>
            </a:extLst>
          </p:cNvPr>
          <p:cNvSpPr>
            <a:spLocks noGrp="1"/>
          </p:cNvSpPr>
          <p:nvPr>
            <p:ph type="sldNum" sz="quarter" idx="4"/>
          </p:nvPr>
        </p:nvSpPr>
        <p:spPr/>
        <p:txBody>
          <a:bodyPr/>
          <a:lstStyle/>
          <a:p>
            <a:fld id="{80FBB8BA-9C6A-4A48-A369-70FBD2FA98DA}" type="slidenum">
              <a:rPr lang="en-US" smtClean="0"/>
              <a:pPr/>
              <a:t>17</a:t>
            </a:fld>
            <a:endParaRPr lang="en-US"/>
          </a:p>
        </p:txBody>
      </p:sp>
      <p:pic>
        <p:nvPicPr>
          <p:cNvPr id="4098" name="Picture 2" descr="Tech Valuations Report Q2'23: Payout protection for investors becomes more common across stages">
            <a:extLst>
              <a:ext uri="{FF2B5EF4-FFF2-40B4-BE49-F238E27FC236}">
                <a16:creationId xmlns:a16="http://schemas.microsoft.com/office/drawing/2014/main" id="{19F5AE48-8626-43F0-A069-F394521800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86" b="10959"/>
          <a:stretch/>
        </p:blipFill>
        <p:spPr bwMode="auto">
          <a:xfrm>
            <a:off x="2015881" y="781539"/>
            <a:ext cx="5143500" cy="36341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F24DC6D-BEE9-0B0C-B421-1F654EAEBF24}"/>
              </a:ext>
            </a:extLst>
          </p:cNvPr>
          <p:cNvSpPr txBox="1">
            <a:spLocks/>
          </p:cNvSpPr>
          <p:nvPr/>
        </p:nvSpPr>
        <p:spPr>
          <a:xfrm>
            <a:off x="511080" y="105455"/>
            <a:ext cx="7772400" cy="556181"/>
          </a:xfrm>
          <a:prstGeom prst="rect">
            <a:avLst/>
          </a:prstGeom>
        </p:spPr>
        <p:txBody>
          <a:bodyPr vert="horz" lIns="0" tIns="0" rIns="0" bIns="0" rtlCol="0" anchor="b" anchorCtr="0">
            <a:noAutofit/>
          </a:bodyPr>
          <a:lstStyle>
            <a:defPPr>
              <a:defRPr lang="en-US"/>
            </a:defPPr>
            <a:lvl1pPr>
              <a:lnSpc>
                <a:spcPct val="100000"/>
              </a:lnSpc>
              <a:spcBef>
                <a:spcPct val="0"/>
              </a:spcBef>
              <a:buNone/>
              <a:defRPr sz="2400" b="0">
                <a:solidFill>
                  <a:schemeClr val="accent1"/>
                </a:solidFill>
                <a:latin typeface="+mj-lt"/>
                <a:ea typeface="+mj-ea"/>
                <a:cs typeface="+mj-cs"/>
              </a:defRPr>
            </a:lvl1pPr>
          </a:lstStyle>
          <a:p>
            <a:r>
              <a:rPr lang="en-US" dirty="0"/>
              <a:t>Increased Payout Protection</a:t>
            </a:r>
          </a:p>
        </p:txBody>
      </p:sp>
      <p:sp>
        <p:nvSpPr>
          <p:cNvPr id="4" name="TextBox 3">
            <a:extLst>
              <a:ext uri="{FF2B5EF4-FFF2-40B4-BE49-F238E27FC236}">
                <a16:creationId xmlns:a16="http://schemas.microsoft.com/office/drawing/2014/main" id="{4CF909C2-9FC4-B4F4-C69A-653ADCF9B623}"/>
              </a:ext>
            </a:extLst>
          </p:cNvPr>
          <p:cNvSpPr txBox="1"/>
          <p:nvPr/>
        </p:nvSpPr>
        <p:spPr>
          <a:xfrm>
            <a:off x="2076925" y="4435140"/>
            <a:ext cx="4943260" cy="246221"/>
          </a:xfrm>
          <a:prstGeom prst="rect">
            <a:avLst/>
          </a:prstGeom>
          <a:noFill/>
        </p:spPr>
        <p:txBody>
          <a:bodyPr wrap="square" rtlCol="0">
            <a:spAutoFit/>
          </a:bodyPr>
          <a:lstStyle/>
          <a:p>
            <a:r>
              <a:rPr lang="en-US" sz="1000" dirty="0"/>
              <a:t>Source: CB Insights, Tech Valuations Report Q2’23. </a:t>
            </a:r>
          </a:p>
        </p:txBody>
      </p:sp>
    </p:spTree>
    <p:extLst>
      <p:ext uri="{BB962C8B-B14F-4D97-AF65-F5344CB8AC3E}">
        <p14:creationId xmlns:p14="http://schemas.microsoft.com/office/powerpoint/2010/main" val="298586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204A6-CEFE-1CB1-A3B2-5E26F8CBE876}"/>
              </a:ext>
            </a:extLst>
          </p:cNvPr>
          <p:cNvSpPr>
            <a:spLocks noGrp="1"/>
          </p:cNvSpPr>
          <p:nvPr>
            <p:ph type="title"/>
          </p:nvPr>
        </p:nvSpPr>
        <p:spPr>
          <a:xfrm>
            <a:off x="484688" y="642105"/>
            <a:ext cx="7628034" cy="1545046"/>
          </a:xfrm>
        </p:spPr>
        <p:txBody>
          <a:bodyPr/>
          <a:lstStyle/>
          <a:p>
            <a:r>
              <a:rPr lang="en-US" b="0" dirty="0">
                <a:latin typeface="Roboto" panose="02000000000000000000" pitchFamily="2" charset="0"/>
                <a:ea typeface="Roboto" panose="02000000000000000000" pitchFamily="2" charset="0"/>
              </a:rPr>
              <a:t>SEC New Private Fund Rules: Focus on Valuation</a:t>
            </a:r>
          </a:p>
        </p:txBody>
      </p:sp>
    </p:spTree>
    <p:extLst>
      <p:ext uri="{BB962C8B-B14F-4D97-AF65-F5344CB8AC3E}">
        <p14:creationId xmlns:p14="http://schemas.microsoft.com/office/powerpoint/2010/main" val="2235508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812534"/>
            <a:ext cx="8263976" cy="3349625"/>
          </a:xfrm>
        </p:spPr>
        <p:txBody>
          <a:bodyPr/>
          <a:lstStyle/>
          <a:p>
            <a:pPr marL="171450" indent="-171450">
              <a:spcBef>
                <a:spcPts val="0"/>
              </a:spcBef>
              <a:spcAft>
                <a:spcPts val="600"/>
              </a:spcAft>
              <a:buFont typeface="Arial" panose="020B0604020202020204" pitchFamily="34" charset="0"/>
              <a:buChar char="•"/>
            </a:pPr>
            <a:r>
              <a:rPr lang="en-US" sz="1200" b="1" dirty="0"/>
              <a:t>New Regulation of Private Fund Advisers</a:t>
            </a:r>
            <a:r>
              <a:rPr lang="en-US" sz="1200" dirty="0"/>
              <a:t>: On August 23, 2023, T</a:t>
            </a:r>
            <a:r>
              <a:rPr lang="en-US" sz="1200" dirty="0">
                <a:ea typeface="Arial" panose="020B0604020202020204" pitchFamily="34" charset="0"/>
              </a:rPr>
              <a:t>he Securities and Exchange Commission (SEC) adopted new rules and rule amendments to enhance the regulation of private fund advisors. The new rules and amendments are designed to increase transparency, competition and efficiency in the private fund markets. The new rules are effective November 13, 2023.</a:t>
            </a:r>
            <a:r>
              <a:rPr lang="en-US" sz="1100" b="0" i="0" dirty="0">
                <a:solidFill>
                  <a:srgbClr val="000000"/>
                </a:solidFill>
                <a:effectLst/>
                <a:latin typeface="PTSerifPro-Regular"/>
              </a:rPr>
              <a:t> </a:t>
            </a:r>
            <a:endParaRPr lang="en-US" sz="1200" dirty="0">
              <a:ea typeface="Arial" panose="020B0604020202020204" pitchFamily="34" charset="0"/>
            </a:endParaRPr>
          </a:p>
          <a:p>
            <a:pPr marL="573088" lvl="1" indent="-342900">
              <a:spcAft>
                <a:spcPts val="600"/>
              </a:spcAft>
              <a:buFont typeface="Arial" panose="020B0604020202020204" pitchFamily="34" charset="0"/>
              <a:buChar char="•"/>
            </a:pPr>
            <a:r>
              <a:rPr lang="en-US" sz="1200" b="1" dirty="0"/>
              <a:t>Restricted Activities</a:t>
            </a:r>
            <a:r>
              <a:rPr lang="en-US" sz="1200" dirty="0"/>
              <a:t>: Restricts advisers from engaging in certain activities, including (among others) charging or allocating certain fees and expenses to private funds, unless the adviser meets certain disclosure and, in some cases, consent-based exceptions. </a:t>
            </a:r>
          </a:p>
          <a:p>
            <a:pPr marL="573088" lvl="1" indent="-342900">
              <a:spcAft>
                <a:spcPts val="600"/>
              </a:spcAft>
              <a:buFont typeface="Arial" panose="020B0604020202020204" pitchFamily="34" charset="0"/>
              <a:buChar char="•"/>
            </a:pPr>
            <a:r>
              <a:rPr lang="en-US" sz="1200" b="1" dirty="0"/>
              <a:t>Preferential Treatment: </a:t>
            </a:r>
            <a:r>
              <a:rPr lang="en-US" sz="1200" dirty="0"/>
              <a:t>Prohibits advisers from granting preferential redemption or information rights about portfolio holdings that would have a material, negative effect on other investors in the private fund or a similar pool of assets. Legacy status and limited exemptions are available. For all types of preferential treatment, advisers must: 1) provide advance written notice to prospective investors of preferential treatment related to any material economic terms; and 2) provide timely after-the-fact and annual written notices to current investors of all preferential treatment.</a:t>
            </a:r>
            <a:endParaRPr lang="en-US" sz="1200" b="1" dirty="0"/>
          </a:p>
          <a:p>
            <a:pPr marL="573088" lvl="1" indent="-342900">
              <a:spcAft>
                <a:spcPts val="600"/>
              </a:spcAft>
              <a:buFont typeface="Arial" panose="020B0604020202020204" pitchFamily="34" charset="0"/>
              <a:buChar char="•"/>
            </a:pPr>
            <a:r>
              <a:rPr lang="en-US" sz="1200" b="1" dirty="0"/>
              <a:t>Enhanced Disclosures: </a:t>
            </a:r>
            <a:r>
              <a:rPr lang="en-US" sz="1200" dirty="0"/>
              <a:t>Quarterly information, Annual Audits, Secondary Transactions</a:t>
            </a:r>
          </a:p>
          <a:p>
            <a:pPr lvl="1" indent="0">
              <a:spcAft>
                <a:spcPts val="600"/>
              </a:spcAft>
              <a:buNone/>
            </a:pPr>
            <a:r>
              <a:rPr lang="en-US" sz="1200" b="1" i="0" dirty="0">
                <a:solidFill>
                  <a:srgbClr val="000000"/>
                </a:solidFill>
                <a:effectLst/>
                <a:latin typeface="Arial (Body)"/>
              </a:rPr>
              <a:t>Transition Period</a:t>
            </a:r>
            <a:r>
              <a:rPr lang="en-US" sz="1200" b="0" i="0" dirty="0">
                <a:solidFill>
                  <a:srgbClr val="000000"/>
                </a:solidFill>
                <a:effectLst/>
                <a:latin typeface="PTSerifPro-Regular"/>
              </a:rPr>
              <a:t>: a 12-month transition period for advisers with $1.5 billion or more in private funds assets under management (“larger private fund advisers”) and an 18-month period for advisers with less than $1.5 billion in private funds assets (“smaller private fund advisers”). </a:t>
            </a:r>
            <a:endParaRPr lang="en-US" sz="1400" dirty="0">
              <a:ea typeface="Arial" panose="020B0604020202020204" pitchFamily="34" charset="0"/>
            </a:endParaRPr>
          </a:p>
          <a:p>
            <a:pPr lvl="1" indent="0">
              <a:spcAft>
                <a:spcPts val="600"/>
              </a:spcAft>
              <a:buNone/>
            </a:pPr>
            <a:r>
              <a:rPr lang="en-US" sz="1200" b="1" dirty="0"/>
              <a:t>Enhanced role of valuation professionals assisting funds with valuation policies and disclosures.</a:t>
            </a:r>
          </a:p>
          <a:p>
            <a:pPr marL="342900" indent="-342900">
              <a:spcBef>
                <a:spcPts val="0"/>
              </a:spcBef>
              <a:spcAft>
                <a:spcPts val="300"/>
              </a:spcAft>
              <a:buFont typeface="Arial" panose="020B0604020202020204" pitchFamily="34" charset="0"/>
              <a:buChar char="•"/>
            </a:pPr>
            <a:endParaRPr lang="en-US" sz="12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SEC Enhances Regulation of Private Fund Advisers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19</a:t>
            </a:fld>
            <a:endParaRPr lang="en-US"/>
          </a:p>
        </p:txBody>
      </p:sp>
    </p:spTree>
    <p:extLst>
      <p:ext uri="{BB962C8B-B14F-4D97-AF65-F5344CB8AC3E}">
        <p14:creationId xmlns:p14="http://schemas.microsoft.com/office/powerpoint/2010/main" val="51108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204A6-CEFE-1CB1-A3B2-5E26F8CBE876}"/>
              </a:ext>
            </a:extLst>
          </p:cNvPr>
          <p:cNvSpPr>
            <a:spLocks noGrp="1"/>
          </p:cNvSpPr>
          <p:nvPr>
            <p:ph type="title"/>
          </p:nvPr>
        </p:nvSpPr>
        <p:spPr>
          <a:xfrm>
            <a:off x="484688" y="642105"/>
            <a:ext cx="6191175" cy="1545046"/>
          </a:xfrm>
        </p:spPr>
        <p:txBody>
          <a:bodyPr/>
          <a:lstStyle/>
          <a:p>
            <a:r>
              <a:rPr lang="en-US" b="0" dirty="0">
                <a:latin typeface="Roboto" panose="02000000000000000000" pitchFamily="2" charset="0"/>
                <a:ea typeface="Roboto" panose="02000000000000000000" pitchFamily="2" charset="0"/>
              </a:rPr>
              <a:t>Current Trends in Portfolio Valuation</a:t>
            </a:r>
          </a:p>
        </p:txBody>
      </p:sp>
      <p:sp>
        <p:nvSpPr>
          <p:cNvPr id="2" name="TextBox 1">
            <a:extLst>
              <a:ext uri="{FF2B5EF4-FFF2-40B4-BE49-F238E27FC236}">
                <a16:creationId xmlns:a16="http://schemas.microsoft.com/office/drawing/2014/main" id="{F1B2DD4A-AFC1-1E03-37BE-C4FF35990C37}"/>
              </a:ext>
            </a:extLst>
          </p:cNvPr>
          <p:cNvSpPr txBox="1"/>
          <p:nvPr/>
        </p:nvSpPr>
        <p:spPr>
          <a:xfrm>
            <a:off x="591266" y="2241311"/>
            <a:ext cx="5651405" cy="1477328"/>
          </a:xfrm>
          <a:prstGeom prst="rect">
            <a:avLst/>
          </a:prstGeom>
          <a:noFill/>
        </p:spPr>
        <p:txBody>
          <a:bodyPr wrap="square" rtlCol="0">
            <a:spAutoFit/>
          </a:bodyPr>
          <a:lstStyle/>
          <a:p>
            <a:r>
              <a:rPr lang="en-US" dirty="0"/>
              <a:t>Sumeet Bhatnagar, ABV </a:t>
            </a:r>
          </a:p>
          <a:p>
            <a:r>
              <a:rPr lang="en-US" dirty="0"/>
              <a:t>Managing Director, KPMG</a:t>
            </a:r>
          </a:p>
          <a:p>
            <a:endParaRPr lang="en-US" dirty="0"/>
          </a:p>
          <a:p>
            <a:r>
              <a:rPr lang="en-US" dirty="0"/>
              <a:t>Antonella Puca, CPA/ABV, CFA</a:t>
            </a:r>
          </a:p>
          <a:p>
            <a:r>
              <a:rPr lang="en-US" dirty="0"/>
              <a:t>Partner, </a:t>
            </a:r>
            <a:r>
              <a:rPr lang="en-US" dirty="0" err="1"/>
              <a:t>BlueVal</a:t>
            </a:r>
            <a:endParaRPr lang="en-US" dirty="0"/>
          </a:p>
        </p:txBody>
      </p:sp>
    </p:spTree>
    <p:extLst>
      <p:ext uri="{BB962C8B-B14F-4D97-AF65-F5344CB8AC3E}">
        <p14:creationId xmlns:p14="http://schemas.microsoft.com/office/powerpoint/2010/main" val="242992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marL="342900" indent="-342900">
              <a:spcBef>
                <a:spcPts val="0"/>
              </a:spcBef>
              <a:spcAft>
                <a:spcPts val="300"/>
              </a:spcAft>
              <a:buFont typeface="Arial" panose="020B0604020202020204" pitchFamily="34" charset="0"/>
              <a:buChar char="•"/>
            </a:pPr>
            <a:r>
              <a:rPr lang="en-US" sz="1200" b="1" dirty="0"/>
              <a:t>Annual Audit</a:t>
            </a:r>
            <a:r>
              <a:rPr lang="en-US" sz="1200" dirty="0"/>
              <a:t>: Requires SEC-registered advisers to cause (1) each private fund they advise to undergo an annual audit as set forth in the custody rule (Advisers Act rule 206(4)-2), and (2) audited financial statements to be delivered to investors</a:t>
            </a:r>
          </a:p>
          <a:p>
            <a:pPr marL="342900" indent="-342900">
              <a:spcBef>
                <a:spcPts val="0"/>
              </a:spcBef>
              <a:spcAft>
                <a:spcPts val="300"/>
              </a:spcAft>
              <a:buFont typeface="Arial" panose="020B0604020202020204" pitchFamily="34" charset="0"/>
              <a:buChar char="•"/>
            </a:pPr>
            <a:r>
              <a:rPr lang="en-US" sz="1200" b="1" dirty="0"/>
              <a:t>Quarterly Information</a:t>
            </a:r>
            <a:r>
              <a:rPr lang="en-US" sz="1200" dirty="0"/>
              <a:t>: Requires SEC-registered advisers to provide investors with quarterly information about private fund adviser compensation, fund fees and expenses, and performance.</a:t>
            </a:r>
          </a:p>
          <a:p>
            <a:pPr marL="342900" indent="-342900">
              <a:spcBef>
                <a:spcPts val="0"/>
              </a:spcBef>
              <a:spcAft>
                <a:spcPts val="300"/>
              </a:spcAft>
              <a:buFont typeface="Arial" panose="020B0604020202020204" pitchFamily="34" charset="0"/>
              <a:buChar char="•"/>
            </a:pPr>
            <a:r>
              <a:rPr lang="en-US" sz="1200" b="1" dirty="0"/>
              <a:t>Secondary Transactions</a:t>
            </a:r>
            <a:r>
              <a:rPr lang="en-US" sz="1200" dirty="0"/>
              <a:t>: Requires SEC-registered advisers that engage in adviser-led secondary transactions: 1) to obtain and </a:t>
            </a:r>
            <a:r>
              <a:rPr lang="en-US" sz="1200" b="1" u="sng" dirty="0"/>
              <a:t>distribute a fairness or valuation opinion</a:t>
            </a:r>
            <a:r>
              <a:rPr lang="en-US" sz="1200" dirty="0"/>
              <a:t>; and 2) to provide a summary of any material business relationships between the adviser or its related persons and the independent opinion provider</a:t>
            </a:r>
          </a:p>
          <a:p>
            <a:pPr marL="342900" indent="-342900">
              <a:spcBef>
                <a:spcPts val="0"/>
              </a:spcBef>
              <a:spcAft>
                <a:spcPts val="300"/>
              </a:spcAft>
              <a:buFont typeface="Arial" panose="020B0604020202020204" pitchFamily="34" charset="0"/>
              <a:buChar char="•"/>
            </a:pPr>
            <a:r>
              <a:rPr lang="en-US" sz="1200" b="1" dirty="0"/>
              <a:t>Compliance Policy Annual Review</a:t>
            </a:r>
            <a:r>
              <a:rPr lang="en-US" sz="1200" dirty="0"/>
              <a:t>: Requires SEC-registered advisers to document in writing the annual review they conduct pursuant to the compliance rule (Advisers Act rule 206(4)-7). This applies to all registered advisers, including those that do not advise private funds</a:t>
            </a:r>
          </a:p>
          <a:p>
            <a:pPr marL="342900" indent="-342900">
              <a:spcBef>
                <a:spcPts val="0"/>
              </a:spcBef>
              <a:spcAft>
                <a:spcPts val="300"/>
              </a:spcAft>
              <a:buFont typeface="Arial" panose="020B0604020202020204" pitchFamily="34" charset="0"/>
              <a:buChar char="•"/>
            </a:pPr>
            <a:r>
              <a:rPr lang="en-US" sz="1200" b="1" dirty="0"/>
              <a:t>Recordkeeping:</a:t>
            </a:r>
            <a:r>
              <a:rPr lang="en-US" sz="1200" dirty="0"/>
              <a:t> Requires SEC-registered advisers to retain books and records related to each of the above requirements</a:t>
            </a:r>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52961"/>
            <a:ext cx="7772400" cy="556181"/>
          </a:xfrm>
        </p:spPr>
        <p:txBody>
          <a:bodyPr/>
          <a:lstStyle/>
          <a:p>
            <a:r>
              <a:rPr lang="en-US" dirty="0"/>
              <a:t>New Regulation on Private Fund Advisers (continued): Enhanced Disclosures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20</a:t>
            </a:fld>
            <a:endParaRPr lang="en-US"/>
          </a:p>
        </p:txBody>
      </p:sp>
    </p:spTree>
    <p:extLst>
      <p:ext uri="{BB962C8B-B14F-4D97-AF65-F5344CB8AC3E}">
        <p14:creationId xmlns:p14="http://schemas.microsoft.com/office/powerpoint/2010/main" val="1767128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a:spcBef>
                <a:spcPts val="0"/>
              </a:spcBef>
              <a:spcAft>
                <a:spcPts val="300"/>
              </a:spcAft>
            </a:pPr>
            <a:r>
              <a:rPr lang="en-US" sz="1400" b="1" dirty="0"/>
              <a:t>Annual Audit</a:t>
            </a:r>
            <a:r>
              <a:rPr lang="en-US" sz="1400" dirty="0"/>
              <a:t>: SEC-registered advisers must make sure that: </a:t>
            </a:r>
          </a:p>
          <a:p>
            <a:pPr marL="573088" lvl="1" indent="-342900">
              <a:spcAft>
                <a:spcPts val="300"/>
              </a:spcAft>
              <a:buFont typeface="Arial" panose="020B0604020202020204" pitchFamily="34" charset="0"/>
              <a:buChar char="•"/>
            </a:pPr>
            <a:r>
              <a:rPr lang="en-US" sz="1400" dirty="0"/>
              <a:t> Each private fund they advise to undergo an annual audit as set forth in the custody rule (Advisers Act rule 206(4)-2), and </a:t>
            </a:r>
          </a:p>
          <a:p>
            <a:pPr marL="573088" lvl="1" indent="-342900">
              <a:spcAft>
                <a:spcPts val="300"/>
              </a:spcAft>
              <a:buFont typeface="Arial" panose="020B0604020202020204" pitchFamily="34" charset="0"/>
              <a:buChar char="•"/>
            </a:pPr>
            <a:r>
              <a:rPr lang="en-US" sz="1400" dirty="0"/>
              <a:t>Audited financial statements are delivered to investors</a:t>
            </a:r>
          </a:p>
          <a:p>
            <a:pPr>
              <a:spcAft>
                <a:spcPts val="300"/>
              </a:spcAft>
            </a:pPr>
            <a:r>
              <a:rPr lang="en-US" sz="1400" b="1" dirty="0"/>
              <a:t>Effect: </a:t>
            </a:r>
            <a:r>
              <a:rPr lang="en-US" sz="1400" dirty="0"/>
              <a:t>extend audit requirements to a broader range of funds. For instance, private advisers have often been able to exclude special purpose vehicles for selected investments and investors from their audit coverage. Those exceptions in many cases will no longer be applicable.</a:t>
            </a:r>
          </a:p>
          <a:p>
            <a:pPr>
              <a:spcAft>
                <a:spcPts val="300"/>
              </a:spcAft>
            </a:pPr>
            <a:r>
              <a:rPr lang="en-US" sz="1400" b="1" dirty="0"/>
              <a:t>Valuation Professionals:</a:t>
            </a:r>
            <a:r>
              <a:rPr lang="en-US" sz="1400" dirty="0"/>
              <a:t> enhance the role of valuation professionals in providing independent portfolio valuation services to SPVs and other private funds that will have to be audited.</a:t>
            </a:r>
          </a:p>
          <a:p>
            <a:pPr>
              <a:spcAft>
                <a:spcPts val="300"/>
              </a:spcAft>
            </a:pPr>
            <a:r>
              <a:rPr lang="en-US" sz="1400" dirty="0"/>
              <a:t> </a:t>
            </a:r>
            <a:endParaRPr lang="en-US" sz="1400" b="1"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04205" y="277333"/>
            <a:ext cx="7772400" cy="556181"/>
          </a:xfrm>
        </p:spPr>
        <p:txBody>
          <a:bodyPr/>
          <a:lstStyle/>
          <a:p>
            <a:r>
              <a:rPr lang="en-US" dirty="0"/>
              <a:t>New Regulation of Private Fund Advisers (continued): </a:t>
            </a:r>
            <a:br>
              <a:rPr lang="en-US" dirty="0"/>
            </a:br>
            <a:r>
              <a:rPr lang="en-US" dirty="0"/>
              <a:t>Annual Audits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21</a:t>
            </a:fld>
            <a:endParaRPr lang="en-US"/>
          </a:p>
        </p:txBody>
      </p:sp>
    </p:spTree>
    <p:extLst>
      <p:ext uri="{BB962C8B-B14F-4D97-AF65-F5344CB8AC3E}">
        <p14:creationId xmlns:p14="http://schemas.microsoft.com/office/powerpoint/2010/main" val="87568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a:spcBef>
                <a:spcPts val="0"/>
              </a:spcBef>
              <a:spcAft>
                <a:spcPts val="300"/>
              </a:spcAft>
            </a:pPr>
            <a:r>
              <a:rPr lang="en-US" sz="1400" b="1" dirty="0"/>
              <a:t>Quarterly Information</a:t>
            </a:r>
            <a:r>
              <a:rPr lang="en-US" sz="1400" dirty="0"/>
              <a:t>: Requires SEC-registered advisers to provide investors with quarterly information about private fund adviser compensation, fund fees and expenses, and performance.</a:t>
            </a:r>
          </a:p>
          <a:p>
            <a:pPr>
              <a:spcAft>
                <a:spcPts val="300"/>
              </a:spcAft>
            </a:pPr>
            <a:r>
              <a:rPr lang="en-US" sz="1400" b="1" dirty="0"/>
              <a:t>Effect: </a:t>
            </a:r>
            <a:r>
              <a:rPr lang="en-US" sz="1400" dirty="0"/>
              <a:t>make quarterly reporting to investors mandatory for a broad range of funds. Expand the range of information that is disclosed to investors in quarterly statements, to include specific fee disclosures as well as certain performance metrics. Enhance standardization of performance calculation across funds. </a:t>
            </a:r>
          </a:p>
          <a:p>
            <a:pPr>
              <a:spcAft>
                <a:spcPts val="300"/>
              </a:spcAft>
            </a:pPr>
            <a:r>
              <a:rPr lang="en-US" sz="1400" b="1" dirty="0"/>
              <a:t>Valuation Professionals:</a:t>
            </a:r>
            <a:r>
              <a:rPr lang="en-US" sz="1400" dirty="0"/>
              <a:t> enhance the role of valuation professionals in providing independent portfolio valuation services to private funds on </a:t>
            </a:r>
            <a:r>
              <a:rPr lang="en-US" sz="1400" b="1" u="sng" dirty="0"/>
              <a:t>quarterly</a:t>
            </a:r>
            <a:r>
              <a:rPr lang="en-US" sz="1400" dirty="0"/>
              <a:t> rather than year-end only basis.</a:t>
            </a:r>
          </a:p>
          <a:p>
            <a:pPr marL="342900" indent="-342900">
              <a:spcBef>
                <a:spcPts val="0"/>
              </a:spcBef>
              <a:spcAft>
                <a:spcPts val="300"/>
              </a:spcAft>
              <a:buFont typeface="Arial" panose="020B0604020202020204" pitchFamily="34" charset="0"/>
              <a:buChar char="•"/>
            </a:pPr>
            <a:endParaRPr lang="en-US" sz="12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277334"/>
            <a:ext cx="7772400" cy="556181"/>
          </a:xfrm>
        </p:spPr>
        <p:txBody>
          <a:bodyPr/>
          <a:lstStyle/>
          <a:p>
            <a:r>
              <a:rPr lang="en-US" dirty="0"/>
              <a:t>New Regulation on Private Fund Advisers (continued): Quarterly Information</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22</a:t>
            </a:fld>
            <a:endParaRPr lang="en-US"/>
          </a:p>
        </p:txBody>
      </p:sp>
    </p:spTree>
    <p:extLst>
      <p:ext uri="{BB962C8B-B14F-4D97-AF65-F5344CB8AC3E}">
        <p14:creationId xmlns:p14="http://schemas.microsoft.com/office/powerpoint/2010/main" val="77683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marL="171450" indent="-171450">
              <a:spcBef>
                <a:spcPts val="0"/>
              </a:spcBef>
              <a:spcAft>
                <a:spcPts val="300"/>
              </a:spcAft>
              <a:buFont typeface="Arial" panose="020B0604020202020204" pitchFamily="34" charset="0"/>
              <a:buChar char="•"/>
            </a:pPr>
            <a:r>
              <a:rPr lang="en-US" sz="1400" dirty="0"/>
              <a:t>SEC-registered advisers that engage in adviser-led secondary transactions with respect to any private fund it advisers must:</a:t>
            </a:r>
          </a:p>
          <a:p>
            <a:pPr marL="508000" lvl="2">
              <a:spcAft>
                <a:spcPts val="300"/>
              </a:spcAft>
              <a:buFont typeface="+mj-lt"/>
              <a:buAutoNum type="arabicPeriod"/>
            </a:pPr>
            <a:r>
              <a:rPr lang="en-US" dirty="0"/>
              <a:t> obtain and </a:t>
            </a:r>
            <a:r>
              <a:rPr lang="en-US" b="1" u="sng" dirty="0"/>
              <a:t>distribute a fairness or valuation opinion </a:t>
            </a:r>
            <a:r>
              <a:rPr lang="en-US" b="0" i="0" dirty="0">
                <a:solidFill>
                  <a:srgbClr val="000000"/>
                </a:solidFill>
                <a:effectLst/>
                <a:latin typeface="PTSerifPro-Regular"/>
              </a:rPr>
              <a:t>prior to the due date of an investor participation election form in respect of the transaction. The opinion must be obtained from an independent opinion provider. </a:t>
            </a:r>
          </a:p>
          <a:p>
            <a:pPr marL="508000" lvl="2">
              <a:spcAft>
                <a:spcPts val="300"/>
              </a:spcAft>
              <a:buFont typeface="+mj-lt"/>
              <a:buAutoNum type="arabicPeriod"/>
            </a:pPr>
            <a:r>
              <a:rPr lang="en-US" dirty="0"/>
              <a:t>provide a summary of any material business relationships between the adviser or its related persons and the independent opinion provider </a:t>
            </a:r>
            <a:r>
              <a:rPr lang="en-US" b="0" i="0" dirty="0">
                <a:solidFill>
                  <a:srgbClr val="000000"/>
                </a:solidFill>
                <a:effectLst/>
                <a:latin typeface="PTSerifPro-Regular"/>
              </a:rPr>
              <a:t>within the two-year period immediately prior to the issuance date of the fairness opinion or valuation opinion.</a:t>
            </a:r>
          </a:p>
          <a:p>
            <a:pPr marL="279400" lvl="2" indent="0">
              <a:spcAft>
                <a:spcPts val="300"/>
              </a:spcAft>
              <a:buNone/>
            </a:pPr>
            <a:r>
              <a:rPr lang="en-US" dirty="0">
                <a:solidFill>
                  <a:srgbClr val="000000"/>
                </a:solidFill>
                <a:latin typeface="PTSerifPro-Regular"/>
              </a:rPr>
              <a:t>Independent Opinion Provider:</a:t>
            </a:r>
            <a:r>
              <a:rPr lang="en-US" b="0" i="0" dirty="0">
                <a:solidFill>
                  <a:srgbClr val="000000"/>
                </a:solidFill>
                <a:effectLst/>
                <a:latin typeface="PTSerifPro-Regular"/>
              </a:rPr>
              <a:t> a person that provides fairness opinions or valuation opinions in the ordinary course of its business and is not a related person of the adviser.</a:t>
            </a:r>
          </a:p>
          <a:p>
            <a:pPr marL="279400" lvl="2" indent="0">
              <a:spcAft>
                <a:spcPts val="300"/>
              </a:spcAft>
              <a:buNone/>
            </a:pPr>
            <a:endParaRPr lang="en-US" dirty="0">
              <a:solidFill>
                <a:srgbClr val="000000"/>
              </a:solidFill>
              <a:latin typeface="PTSerifPro-Regular"/>
            </a:endParaRPr>
          </a:p>
          <a:p>
            <a:pPr marL="279400" lvl="2" indent="0">
              <a:spcAft>
                <a:spcPts val="300"/>
              </a:spcAft>
              <a:buNone/>
            </a:pPr>
            <a:r>
              <a:rPr lang="en-US" b="1" dirty="0">
                <a:solidFill>
                  <a:srgbClr val="000000"/>
                </a:solidFill>
                <a:latin typeface="PTSerifPro-Regular"/>
              </a:rPr>
              <a:t>Valuation Profession: expansion of services provided to private funds, possibly by parties other than the valuation firms currently engaged to perform portfolio valuation and/or transaction-related valuations for such funds/advisers. Opportunity for new players to enter the market.</a:t>
            </a:r>
            <a:endParaRPr lang="en-US" b="1"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52962"/>
            <a:ext cx="7772400" cy="556181"/>
          </a:xfrm>
        </p:spPr>
        <p:txBody>
          <a:bodyPr/>
          <a:lstStyle/>
          <a:p>
            <a:r>
              <a:rPr lang="en-US" dirty="0"/>
              <a:t>New Regulation on Private Fund Advisers (continued):</a:t>
            </a:r>
            <a:br>
              <a:rPr lang="en-US" dirty="0"/>
            </a:br>
            <a:r>
              <a:rPr lang="en-US" dirty="0"/>
              <a:t>Secondary Transactions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23</a:t>
            </a:fld>
            <a:endParaRPr lang="en-US"/>
          </a:p>
        </p:txBody>
      </p:sp>
    </p:spTree>
    <p:extLst>
      <p:ext uri="{BB962C8B-B14F-4D97-AF65-F5344CB8AC3E}">
        <p14:creationId xmlns:p14="http://schemas.microsoft.com/office/powerpoint/2010/main" val="567244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marL="171450" indent="-171450">
              <a:spcBef>
                <a:spcPts val="0"/>
              </a:spcBef>
              <a:spcAft>
                <a:spcPts val="300"/>
              </a:spcAft>
              <a:buFont typeface="Arial" panose="020B0604020202020204" pitchFamily="34" charset="0"/>
              <a:buChar char="•"/>
            </a:pPr>
            <a:r>
              <a:rPr lang="en-US" sz="1400" dirty="0"/>
              <a:t>Example of Transactions that may trigger the fairness/valuation opinion requirement:</a:t>
            </a:r>
          </a:p>
          <a:p>
            <a:pPr marL="401638" lvl="1" indent="-171450">
              <a:spcAft>
                <a:spcPts val="300"/>
              </a:spcAft>
              <a:buFont typeface="Arial" panose="020B0604020202020204" pitchFamily="34" charset="0"/>
              <a:buChar char="•"/>
            </a:pPr>
            <a:r>
              <a:rPr lang="en-US" sz="1400" dirty="0"/>
              <a:t>Sale of private investments from one fund to another fund managed by the same adviser, so long as the investors </a:t>
            </a:r>
            <a:r>
              <a:rPr lang="en-US" sz="1400" dirty="0">
                <a:latin typeface="+mj-lt"/>
              </a:rPr>
              <a:t>must either sell or convert/exchange.</a:t>
            </a:r>
          </a:p>
          <a:p>
            <a:pPr marL="625475" lvl="2" indent="-171450">
              <a:spcAft>
                <a:spcPts val="300"/>
              </a:spcAft>
              <a:buFont typeface="Arial" panose="020B0604020202020204" pitchFamily="34" charset="0"/>
              <a:buChar char="•"/>
            </a:pPr>
            <a:r>
              <a:rPr lang="en-US" dirty="0">
                <a:latin typeface="+mj-lt"/>
              </a:rPr>
              <a:t>Funds that are in the liquidation process, with few illiquid investments left: transfer to a continuation vehicle.</a:t>
            </a:r>
          </a:p>
          <a:p>
            <a:pPr marL="625475" lvl="2" indent="-171450">
              <a:spcAft>
                <a:spcPts val="300"/>
              </a:spcAft>
              <a:buFont typeface="Arial" panose="020B0604020202020204" pitchFamily="34" charset="0"/>
              <a:buChar char="•"/>
            </a:pPr>
            <a:r>
              <a:rPr lang="en-US" dirty="0">
                <a:latin typeface="+mj-lt"/>
              </a:rPr>
              <a:t>Establishment of a new fund portfolio with a transfer of investments from a pre-existing one</a:t>
            </a:r>
          </a:p>
          <a:p>
            <a:pPr marL="171450" indent="-171450">
              <a:spcAft>
                <a:spcPts val="300"/>
              </a:spcAft>
              <a:buFont typeface="Arial" panose="020B0604020202020204" pitchFamily="34" charset="0"/>
              <a:buChar char="•"/>
            </a:pPr>
            <a:r>
              <a:rPr lang="en-US" sz="1400" dirty="0">
                <a:latin typeface="+mj-lt"/>
              </a:rPr>
              <a:t>Conditions:</a:t>
            </a:r>
          </a:p>
          <a:p>
            <a:pPr marL="401638" lvl="1" indent="-171450">
              <a:spcAft>
                <a:spcPts val="300"/>
              </a:spcAft>
              <a:buFont typeface="Arial" panose="020B0604020202020204" pitchFamily="34" charset="0"/>
              <a:buChar char="•"/>
            </a:pPr>
            <a:r>
              <a:rPr lang="en-US" sz="1400" dirty="0">
                <a:solidFill>
                  <a:srgbClr val="000000"/>
                </a:solidFill>
                <a:latin typeface="+mj-lt"/>
              </a:rPr>
              <a:t>A</a:t>
            </a:r>
            <a:r>
              <a:rPr lang="en-US" sz="1400" b="0" i="0" dirty="0">
                <a:solidFill>
                  <a:srgbClr val="000000"/>
                </a:solidFill>
                <a:effectLst/>
                <a:latin typeface="+mj-lt"/>
              </a:rPr>
              <a:t> fairness opinion or valuation opinion be obtained even should the adviser undertake a competitive bidding process for the assets or if a recent arm’s length transaction has occurred,</a:t>
            </a:r>
          </a:p>
          <a:p>
            <a:pPr marL="401638" lvl="1" indent="-171450">
              <a:spcAft>
                <a:spcPts val="300"/>
              </a:spcAft>
              <a:buFont typeface="Arial" panose="020B0604020202020204" pitchFamily="34" charset="0"/>
              <a:buChar char="•"/>
            </a:pPr>
            <a:r>
              <a:rPr lang="en-US" sz="1400" b="0" i="0" dirty="0">
                <a:solidFill>
                  <a:srgbClr val="000000"/>
                </a:solidFill>
                <a:effectLst/>
                <a:latin typeface="+mj-lt"/>
              </a:rPr>
              <a:t>if an investor is allowed to retain its interest in the same fund with respect to the asset subject to the transaction under the same terms, the transaction is likely to be exempt from the fairness/valuation opinion requirement.</a:t>
            </a:r>
            <a:endParaRPr lang="en-US" sz="1400" dirty="0">
              <a:latin typeface="+mj-lt"/>
            </a:endParaRPr>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52962"/>
            <a:ext cx="7772400" cy="556181"/>
          </a:xfrm>
        </p:spPr>
        <p:txBody>
          <a:bodyPr/>
          <a:lstStyle/>
          <a:p>
            <a:r>
              <a:rPr lang="en-US" dirty="0"/>
              <a:t>New Regulation on Private Fund Advisers (continued):</a:t>
            </a:r>
            <a:br>
              <a:rPr lang="en-US" dirty="0"/>
            </a:br>
            <a:r>
              <a:rPr lang="en-US" dirty="0"/>
              <a:t>Secondary Transactions: Examples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24</a:t>
            </a:fld>
            <a:endParaRPr lang="en-US"/>
          </a:p>
        </p:txBody>
      </p:sp>
    </p:spTree>
    <p:extLst>
      <p:ext uri="{BB962C8B-B14F-4D97-AF65-F5344CB8AC3E}">
        <p14:creationId xmlns:p14="http://schemas.microsoft.com/office/powerpoint/2010/main" val="3255774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05041"/>
            <a:ext cx="8263976" cy="3349625"/>
          </a:xfrm>
        </p:spPr>
        <p:txBody>
          <a:bodyPr/>
          <a:lstStyle/>
          <a:p>
            <a:pPr marL="171450" indent="-171450">
              <a:spcBef>
                <a:spcPts val="0"/>
              </a:spcBef>
              <a:spcAft>
                <a:spcPts val="300"/>
              </a:spcAft>
              <a:buFont typeface="Arial" panose="020B0604020202020204" pitchFamily="34" charset="0"/>
              <a:buChar char="•"/>
            </a:pPr>
            <a:r>
              <a:rPr lang="en-US" sz="1400" dirty="0"/>
              <a:t>Fairness Opinion: </a:t>
            </a:r>
          </a:p>
          <a:p>
            <a:pPr marL="401638" lvl="1" indent="-171450">
              <a:spcAft>
                <a:spcPts val="300"/>
              </a:spcAft>
              <a:buFont typeface="Arial" panose="020B0604020202020204" pitchFamily="34" charset="0"/>
              <a:buChar char="•"/>
            </a:pPr>
            <a:r>
              <a:rPr lang="en-US" sz="1400" dirty="0">
                <a:latin typeface="+mj-lt"/>
              </a:rPr>
              <a:t>Scope: opinion on whether the transaction is “fair”. I</a:t>
            </a:r>
            <a:r>
              <a:rPr lang="en-US" sz="1400" i="0" dirty="0">
                <a:effectLst/>
                <a:latin typeface="+mj-lt"/>
              </a:rPr>
              <a:t>n-depth assessment of the conclusions from the various valuation approaches used within the context of facts and circumstances of the transaction.</a:t>
            </a:r>
            <a:endParaRPr lang="en-US" sz="1400" dirty="0">
              <a:latin typeface="+mj-lt"/>
            </a:endParaRPr>
          </a:p>
          <a:p>
            <a:pPr marL="401638" lvl="1" indent="-171450">
              <a:spcAft>
                <a:spcPts val="300"/>
              </a:spcAft>
              <a:buFont typeface="Arial" panose="020B0604020202020204" pitchFamily="34" charset="0"/>
              <a:buChar char="•"/>
            </a:pPr>
            <a:r>
              <a:rPr lang="en-US" sz="1400" dirty="0">
                <a:latin typeface="+mj-lt"/>
              </a:rPr>
              <a:t>Common in investment banking to evaluate the price of a merger, acquisition or takeover.</a:t>
            </a:r>
          </a:p>
          <a:p>
            <a:pPr marL="401638" lvl="1" indent="-171450">
              <a:spcAft>
                <a:spcPts val="300"/>
              </a:spcAft>
              <a:buFont typeface="Arial" panose="020B0604020202020204" pitchFamily="34" charset="0"/>
              <a:buChar char="•"/>
            </a:pPr>
            <a:r>
              <a:rPr lang="en-US" sz="1400" dirty="0">
                <a:latin typeface="+mj-lt"/>
              </a:rPr>
              <a:t>Greater flexibility of approach</a:t>
            </a:r>
          </a:p>
          <a:p>
            <a:pPr marL="401638" lvl="1" indent="-171450">
              <a:spcAft>
                <a:spcPts val="300"/>
              </a:spcAft>
              <a:buFont typeface="Arial" panose="020B0604020202020204" pitchFamily="34" charset="0"/>
              <a:buChar char="•"/>
            </a:pPr>
            <a:r>
              <a:rPr lang="en-US" sz="1400" dirty="0">
                <a:latin typeface="+mj-lt"/>
              </a:rPr>
              <a:t>Could be used as evidence in lawsuits</a:t>
            </a:r>
          </a:p>
          <a:p>
            <a:pPr marL="401638" lvl="1" indent="-171450">
              <a:spcAft>
                <a:spcPts val="300"/>
              </a:spcAft>
              <a:buFont typeface="Arial" panose="020B0604020202020204" pitchFamily="34" charset="0"/>
              <a:buChar char="•"/>
            </a:pPr>
            <a:r>
              <a:rPr lang="en-US" sz="1400" dirty="0">
                <a:latin typeface="+mj-lt"/>
              </a:rPr>
              <a:t>Cost: typically higher than that of a valuation opinion. Cost may be prohibitive for smaller transactions and small/medium-size funds.</a:t>
            </a:r>
          </a:p>
          <a:p>
            <a:pPr marL="171450" indent="-171450">
              <a:spcBef>
                <a:spcPts val="0"/>
              </a:spcBef>
              <a:spcAft>
                <a:spcPts val="300"/>
              </a:spcAft>
              <a:buFont typeface="Arial" panose="020B0604020202020204" pitchFamily="34" charset="0"/>
              <a:buChar char="•"/>
            </a:pPr>
            <a:r>
              <a:rPr lang="en-US" sz="1400" dirty="0"/>
              <a:t>Valuation Opinion: </a:t>
            </a:r>
          </a:p>
          <a:p>
            <a:pPr marL="401638" lvl="1" indent="-171450">
              <a:spcAft>
                <a:spcPts val="300"/>
              </a:spcAft>
              <a:buFont typeface="Arial" panose="020B0604020202020204" pitchFamily="34" charset="0"/>
              <a:buChar char="•"/>
            </a:pPr>
            <a:r>
              <a:rPr lang="en-US" sz="1400" dirty="0"/>
              <a:t>Scope: opinion on the fair value / fair market value of the investment/s that constitute the transaction.</a:t>
            </a:r>
          </a:p>
          <a:p>
            <a:pPr marL="401638" lvl="1" indent="-171450">
              <a:spcAft>
                <a:spcPts val="300"/>
              </a:spcAft>
              <a:buFont typeface="Arial" panose="020B0604020202020204" pitchFamily="34" charset="0"/>
              <a:buChar char="•"/>
            </a:pPr>
            <a:r>
              <a:rPr lang="en-US" sz="1400" dirty="0"/>
              <a:t>Common in financial and tax reporting for U.S. GAAP/IRS compliance.</a:t>
            </a:r>
          </a:p>
          <a:p>
            <a:pPr marL="401638" lvl="1" indent="-171450">
              <a:spcAft>
                <a:spcPts val="300"/>
              </a:spcAft>
              <a:buFont typeface="Arial" panose="020B0604020202020204" pitchFamily="34" charset="0"/>
              <a:buChar char="•"/>
            </a:pPr>
            <a:r>
              <a:rPr lang="en-US" sz="1400" dirty="0"/>
              <a:t>Professional standards, U.S. GAAP guidance, other guidance depending on standard of value. </a:t>
            </a:r>
          </a:p>
          <a:p>
            <a:pPr marL="401638" lvl="1" indent="-171450">
              <a:spcAft>
                <a:spcPts val="300"/>
              </a:spcAft>
              <a:buFont typeface="Arial" panose="020B0604020202020204" pitchFamily="34" charset="0"/>
              <a:buChar char="•"/>
            </a:pPr>
            <a:r>
              <a:rPr lang="en-US" sz="1400" dirty="0"/>
              <a:t>Needs professional that is familiar with the specific standard and related guidance used.</a:t>
            </a:r>
          </a:p>
          <a:p>
            <a:pPr marL="401638" lvl="1" indent="-171450">
              <a:spcAft>
                <a:spcPts val="300"/>
              </a:spcAft>
              <a:buFont typeface="Arial" panose="020B0604020202020204" pitchFamily="34" charset="0"/>
              <a:buChar char="•"/>
            </a:pPr>
            <a:r>
              <a:rPr lang="en-US" sz="1400" dirty="0"/>
              <a:t>Cost: typically lower than that of a fairness opinion.</a:t>
            </a:r>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52962"/>
            <a:ext cx="7772400" cy="556181"/>
          </a:xfrm>
        </p:spPr>
        <p:txBody>
          <a:bodyPr/>
          <a:lstStyle/>
          <a:p>
            <a:r>
              <a:rPr lang="en-US" dirty="0"/>
              <a:t>New Regulation on Private Fund Advisers (continued):</a:t>
            </a:r>
            <a:br>
              <a:rPr lang="en-US" dirty="0"/>
            </a:br>
            <a:r>
              <a:rPr lang="en-US" dirty="0"/>
              <a:t>Secondary Transactions: Fairness or Valuation Opinion?</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25</a:t>
            </a:fld>
            <a:endParaRPr lang="en-US"/>
          </a:p>
        </p:txBody>
      </p:sp>
    </p:spTree>
    <p:extLst>
      <p:ext uri="{BB962C8B-B14F-4D97-AF65-F5344CB8AC3E}">
        <p14:creationId xmlns:p14="http://schemas.microsoft.com/office/powerpoint/2010/main" val="2383364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060041"/>
            <a:ext cx="8263976" cy="3349625"/>
          </a:xfrm>
        </p:spPr>
        <p:txBody>
          <a:bodyPr/>
          <a:lstStyle/>
          <a:p>
            <a:pPr marL="342900" indent="-342900">
              <a:spcBef>
                <a:spcPts val="0"/>
              </a:spcBef>
              <a:spcAft>
                <a:spcPts val="300"/>
              </a:spcAft>
              <a:buFont typeface="Arial" panose="020B0604020202020204" pitchFamily="34" charset="0"/>
              <a:buChar char="•"/>
            </a:pPr>
            <a:r>
              <a:rPr lang="en-US" sz="1400" b="1" dirty="0"/>
              <a:t>Recordkeeping:</a:t>
            </a:r>
            <a:r>
              <a:rPr lang="en-US" sz="1400" dirty="0"/>
              <a:t> Requires SEC-registered advisers to retain books and records related to each of the above requirements</a:t>
            </a:r>
          </a:p>
          <a:p>
            <a:pPr marL="342900" indent="-342900">
              <a:spcBef>
                <a:spcPts val="0"/>
              </a:spcBef>
              <a:spcAft>
                <a:spcPts val="300"/>
              </a:spcAft>
              <a:buFont typeface="Arial" panose="020B0604020202020204" pitchFamily="34" charset="0"/>
              <a:buChar char="•"/>
            </a:pPr>
            <a:endParaRPr lang="en-US" sz="1400" b="0" i="0" dirty="0">
              <a:solidFill>
                <a:srgbClr val="000000"/>
              </a:solidFill>
              <a:effectLst/>
              <a:latin typeface="PTSerifPro-Regular"/>
            </a:endParaRPr>
          </a:p>
          <a:p>
            <a:pPr marL="342900" indent="-342900">
              <a:spcBef>
                <a:spcPts val="0"/>
              </a:spcBef>
              <a:spcAft>
                <a:spcPts val="300"/>
              </a:spcAft>
              <a:buFont typeface="Arial" panose="020B0604020202020204" pitchFamily="34" charset="0"/>
              <a:buChar char="•"/>
            </a:pPr>
            <a:r>
              <a:rPr lang="en-US" sz="1400" b="0" i="0" dirty="0">
                <a:solidFill>
                  <a:srgbClr val="000000"/>
                </a:solidFill>
                <a:effectLst/>
                <a:latin typeface="PTSerifPro-Regular"/>
              </a:rPr>
              <a:t>Advisers must make and retain </a:t>
            </a:r>
            <a:r>
              <a:rPr lang="en-US" sz="1400" dirty="0">
                <a:solidFill>
                  <a:srgbClr val="000000"/>
                </a:solidFill>
                <a:latin typeface="PTSerifPro-Regular"/>
              </a:rPr>
              <a:t>copies of:</a:t>
            </a:r>
          </a:p>
          <a:p>
            <a:pPr marL="573088" lvl="1" indent="-342900">
              <a:spcAft>
                <a:spcPts val="300"/>
              </a:spcAft>
              <a:buFont typeface="Arial" panose="020B0604020202020204" pitchFamily="34" charset="0"/>
              <a:buChar char="•"/>
            </a:pPr>
            <a:r>
              <a:rPr lang="en-US" sz="1400" b="0" i="0" dirty="0">
                <a:solidFill>
                  <a:srgbClr val="000000"/>
                </a:solidFill>
                <a:effectLst/>
                <a:latin typeface="PTSerifPro-Regular"/>
              </a:rPr>
              <a:t>the fairness opinion or valuation opinion and material business relationship summary distributed to investors as well as a record of each addressee and the dates in which the opinion and summary were sent.</a:t>
            </a:r>
          </a:p>
          <a:p>
            <a:pPr marL="573088" lvl="1" indent="-342900">
              <a:spcAft>
                <a:spcPts val="300"/>
              </a:spcAft>
              <a:buFont typeface="Arial" panose="020B0604020202020204" pitchFamily="34" charset="0"/>
              <a:buChar char="•"/>
            </a:pPr>
            <a:r>
              <a:rPr lang="en-US" sz="1400" b="0" i="0" dirty="0">
                <a:solidFill>
                  <a:srgbClr val="000000"/>
                </a:solidFill>
                <a:effectLst/>
                <a:latin typeface="PTSerifPro-Regular"/>
              </a:rPr>
              <a:t>the portfolio valuation reports received from independent providers in support of their quarterly investor statements.</a:t>
            </a:r>
          </a:p>
          <a:p>
            <a:pPr marL="573088" lvl="1" indent="-342900">
              <a:spcAft>
                <a:spcPts val="300"/>
              </a:spcAft>
              <a:buFont typeface="Arial" panose="020B0604020202020204" pitchFamily="34" charset="0"/>
              <a:buChar char="•"/>
            </a:pPr>
            <a:r>
              <a:rPr lang="en-US" sz="1400" b="0" i="0" dirty="0">
                <a:solidFill>
                  <a:srgbClr val="000000"/>
                </a:solidFill>
                <a:effectLst/>
                <a:latin typeface="PTSerifPro-Regular"/>
              </a:rPr>
              <a:t>the </a:t>
            </a:r>
            <a:r>
              <a:rPr lang="en-US" sz="1400" dirty="0">
                <a:solidFill>
                  <a:srgbClr val="000000"/>
                </a:solidFill>
                <a:latin typeface="PTSerifPro-Regular"/>
              </a:rPr>
              <a:t>documentation provided to the independent valuation services firm to support their valuation reports (formation documents, financial statements, projections, capital structure, schedule of debt and cash, and other as applicable).</a:t>
            </a:r>
          </a:p>
          <a:p>
            <a:pPr marL="573088" lvl="1" indent="-342900">
              <a:spcAft>
                <a:spcPts val="300"/>
              </a:spcAft>
              <a:buFont typeface="Arial" panose="020B0604020202020204" pitchFamily="34" charset="0"/>
              <a:buChar char="•"/>
            </a:pPr>
            <a:endParaRPr lang="en-US" sz="1400" b="0" i="0" dirty="0">
              <a:solidFill>
                <a:srgbClr val="000000"/>
              </a:solidFill>
              <a:effectLst/>
              <a:latin typeface="PTSerifPro-Regular"/>
            </a:endParaRPr>
          </a:p>
          <a:p>
            <a:pPr>
              <a:spcBef>
                <a:spcPts val="0"/>
              </a:spcBef>
              <a:spcAft>
                <a:spcPts val="300"/>
              </a:spcAft>
            </a:pPr>
            <a:endParaRPr lang="en-US" sz="12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11195"/>
            <a:ext cx="7772400" cy="556181"/>
          </a:xfrm>
        </p:spPr>
        <p:txBody>
          <a:bodyPr/>
          <a:lstStyle/>
          <a:p>
            <a:r>
              <a:rPr lang="en-US" dirty="0"/>
              <a:t>New Regulation on Private Fund Advisers (continued): </a:t>
            </a:r>
            <a:br>
              <a:rPr lang="en-US" dirty="0"/>
            </a:br>
            <a:r>
              <a:rPr lang="en-US" dirty="0"/>
              <a:t>Recordkeeping</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26</a:t>
            </a:fld>
            <a:endParaRPr lang="en-US"/>
          </a:p>
        </p:txBody>
      </p:sp>
    </p:spTree>
    <p:extLst>
      <p:ext uri="{BB962C8B-B14F-4D97-AF65-F5344CB8AC3E}">
        <p14:creationId xmlns:p14="http://schemas.microsoft.com/office/powerpoint/2010/main" val="2490274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a:xfrm>
            <a:off x="398761" y="1436914"/>
            <a:ext cx="8263976" cy="3027752"/>
          </a:xfrm>
        </p:spPr>
        <p:txBody>
          <a:bodyPr/>
          <a:lstStyle/>
          <a:p>
            <a:pPr marL="342900" indent="-342900">
              <a:spcBef>
                <a:spcPts val="0"/>
              </a:spcBef>
              <a:spcAft>
                <a:spcPts val="300"/>
              </a:spcAft>
              <a:buFont typeface="Arial" panose="020B0604020202020204" pitchFamily="34" charset="0"/>
              <a:buChar char="•"/>
            </a:pPr>
            <a:r>
              <a:rPr lang="en-US" sz="1400" b="1" dirty="0"/>
              <a:t>Compliance Policy Annual Review</a:t>
            </a:r>
            <a:r>
              <a:rPr lang="en-US" sz="1400" dirty="0"/>
              <a:t>: Requires SEC-registered advisers to document in writing the annual review they conduct pursuant to the compliance rule (Advisers Act rule 206(4)-7). This applies to all registered advisers, including those that do not advise private funds.</a:t>
            </a:r>
          </a:p>
          <a:p>
            <a:pPr marL="342900" indent="-342900">
              <a:spcBef>
                <a:spcPts val="0"/>
              </a:spcBef>
              <a:spcAft>
                <a:spcPts val="300"/>
              </a:spcAft>
              <a:buFont typeface="Arial" panose="020B0604020202020204" pitchFamily="34" charset="0"/>
              <a:buChar char="•"/>
            </a:pPr>
            <a:endParaRPr lang="en-US" sz="1400" dirty="0"/>
          </a:p>
          <a:p>
            <a:pPr marL="342900" indent="-342900">
              <a:spcBef>
                <a:spcPts val="0"/>
              </a:spcBef>
              <a:spcAft>
                <a:spcPts val="300"/>
              </a:spcAft>
              <a:buFont typeface="Arial" panose="020B0604020202020204" pitchFamily="34" charset="0"/>
              <a:buChar char="•"/>
            </a:pPr>
            <a:r>
              <a:rPr lang="en-US" sz="1400" b="1" dirty="0"/>
              <a:t>Valuation Profession</a:t>
            </a:r>
            <a:r>
              <a:rPr lang="en-US" sz="1400" dirty="0"/>
              <a:t>: </a:t>
            </a:r>
          </a:p>
          <a:p>
            <a:pPr marL="573088" lvl="1" indent="-342900">
              <a:spcAft>
                <a:spcPts val="300"/>
              </a:spcAft>
              <a:buFont typeface="Arial" panose="020B0604020202020204" pitchFamily="34" charset="0"/>
              <a:buChar char="•"/>
            </a:pPr>
            <a:r>
              <a:rPr lang="en-US" sz="1400" dirty="0"/>
              <a:t>enhanced support for clients in establishing valuation policies and procedures. </a:t>
            </a:r>
          </a:p>
          <a:p>
            <a:pPr marL="573088" lvl="1" indent="-342900">
              <a:spcAft>
                <a:spcPts val="300"/>
              </a:spcAft>
              <a:buFont typeface="Arial" panose="020B0604020202020204" pitchFamily="34" charset="0"/>
              <a:buChar char="•"/>
            </a:pPr>
            <a:r>
              <a:rPr lang="en-US" sz="1400" dirty="0"/>
              <a:t>opportunities for new providers separate from those performing independent portfolio valuation services. </a:t>
            </a:r>
          </a:p>
          <a:p>
            <a:pPr marL="573088" lvl="1" indent="-342900">
              <a:spcAft>
                <a:spcPts val="300"/>
              </a:spcAft>
              <a:buFont typeface="Arial" panose="020B0604020202020204" pitchFamily="34" charset="0"/>
              <a:buChar char="•"/>
            </a:pPr>
            <a:r>
              <a:rPr lang="en-US" sz="1400" dirty="0"/>
              <a:t>providers may include fund administrators and compliance firms with applicable expertise. </a:t>
            </a:r>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387338"/>
            <a:ext cx="7772400" cy="556181"/>
          </a:xfrm>
        </p:spPr>
        <p:txBody>
          <a:bodyPr/>
          <a:lstStyle/>
          <a:p>
            <a:r>
              <a:rPr lang="en-US" dirty="0"/>
              <a:t>New Regulation on Private Fund Advisers (continued): Compliance Policy Annual Review</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27</a:t>
            </a:fld>
            <a:endParaRPr lang="en-US"/>
          </a:p>
        </p:txBody>
      </p:sp>
    </p:spTree>
    <p:extLst>
      <p:ext uri="{BB962C8B-B14F-4D97-AF65-F5344CB8AC3E}">
        <p14:creationId xmlns:p14="http://schemas.microsoft.com/office/powerpoint/2010/main" val="2817442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204A6-CEFE-1CB1-A3B2-5E26F8CBE876}"/>
              </a:ext>
            </a:extLst>
          </p:cNvPr>
          <p:cNvSpPr>
            <a:spLocks noGrp="1"/>
          </p:cNvSpPr>
          <p:nvPr>
            <p:ph type="title"/>
          </p:nvPr>
        </p:nvSpPr>
        <p:spPr>
          <a:xfrm>
            <a:off x="484688" y="642105"/>
            <a:ext cx="8484052" cy="1545046"/>
          </a:xfrm>
        </p:spPr>
        <p:txBody>
          <a:bodyPr/>
          <a:lstStyle/>
          <a:p>
            <a:r>
              <a:rPr lang="en-US" sz="4000" b="0" dirty="0">
                <a:latin typeface="Roboto" panose="02000000000000000000" pitchFamily="2" charset="0"/>
                <a:ea typeface="Roboto" panose="02000000000000000000" pitchFamily="2" charset="0"/>
              </a:rPr>
              <a:t>Portfolio Valuation for Private Funds: Key Trends</a:t>
            </a:r>
          </a:p>
        </p:txBody>
      </p:sp>
    </p:spTree>
    <p:extLst>
      <p:ext uri="{BB962C8B-B14F-4D97-AF65-F5344CB8AC3E}">
        <p14:creationId xmlns:p14="http://schemas.microsoft.com/office/powerpoint/2010/main" val="747940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42900" indent="-342900">
              <a:buFont typeface="Arial" panose="020B0604020202020204" pitchFamily="34" charset="0"/>
              <a:buChar char="•"/>
            </a:pPr>
            <a:r>
              <a:rPr lang="en-US" sz="2000" dirty="0"/>
              <a:t>Milestone based funding creates complex capital structures that should be addressed from a financial reporting standpoint. The shares are not identical.</a:t>
            </a:r>
          </a:p>
          <a:p>
            <a:pPr marL="573088" lvl="1" indent="-342900">
              <a:buFont typeface="Arial" panose="020B0604020202020204" pitchFamily="34" charset="0"/>
              <a:buChar char="•"/>
            </a:pPr>
            <a:r>
              <a:rPr lang="en-US" dirty="0"/>
              <a:t>May or may not impact valuation conclusions depending on the capital structure and other considerations</a:t>
            </a:r>
          </a:p>
          <a:p>
            <a:pPr marL="573088" lvl="1" indent="-342900">
              <a:buFont typeface="Arial" panose="020B0604020202020204" pitchFamily="34" charset="0"/>
              <a:buChar char="•"/>
            </a:pPr>
            <a:r>
              <a:rPr lang="en-US" dirty="0"/>
              <a:t>Most common approaches include current value method, fully diluted allocation, option pricing method</a:t>
            </a:r>
          </a:p>
          <a:p>
            <a:pPr marL="573088" lvl="1" indent="-342900">
              <a:buFont typeface="Arial" panose="020B0604020202020204" pitchFamily="34" charset="0"/>
              <a:buChar char="•"/>
            </a:pPr>
            <a:r>
              <a:rPr lang="en-US" dirty="0"/>
              <a:t>Common considerations in support of current value method or fully diluted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Complex Capital Structures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29</a:t>
            </a:fld>
            <a:endParaRPr lang="en-US"/>
          </a:p>
        </p:txBody>
      </p:sp>
    </p:spTree>
    <p:extLst>
      <p:ext uri="{BB962C8B-B14F-4D97-AF65-F5344CB8AC3E}">
        <p14:creationId xmlns:p14="http://schemas.microsoft.com/office/powerpoint/2010/main" val="138322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4652186" cy="556181"/>
          </a:xfrm>
        </p:spPr>
        <p:txBody>
          <a:bodyPr/>
          <a:lstStyle/>
          <a:p>
            <a:r>
              <a:rPr lang="en-US" dirty="0"/>
              <a:t>Sumeet Bhatnagar, ABV</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a:t>
            </a:fld>
            <a:endParaRPr lang="en-US"/>
          </a:p>
        </p:txBody>
      </p:sp>
      <p:sp>
        <p:nvSpPr>
          <p:cNvPr id="4" name="Content Placeholder 2">
            <a:extLst>
              <a:ext uri="{FF2B5EF4-FFF2-40B4-BE49-F238E27FC236}">
                <a16:creationId xmlns:a16="http://schemas.microsoft.com/office/drawing/2014/main" id="{9FEA4E73-5F5A-9FE7-1E75-7B0FEA4E58CD}"/>
              </a:ext>
            </a:extLst>
          </p:cNvPr>
          <p:cNvSpPr>
            <a:spLocks noGrp="1"/>
          </p:cNvSpPr>
          <p:nvPr>
            <p:ph sz="quarter" idx="14"/>
          </p:nvPr>
        </p:nvSpPr>
        <p:spPr>
          <a:xfrm>
            <a:off x="498475" y="948776"/>
            <a:ext cx="6630872" cy="3714126"/>
          </a:xfrm>
        </p:spPr>
        <p:txBody>
          <a:bodyPr>
            <a:noAutofit/>
          </a:bodyPr>
          <a:lstStyle/>
          <a:p>
            <a:pPr marL="0" indent="0" algn="just" defTabSz="342891">
              <a:spcBef>
                <a:spcPts val="0"/>
              </a:spcBef>
              <a:spcAft>
                <a:spcPts val="200"/>
              </a:spcAft>
              <a:buNone/>
            </a:pPr>
            <a:r>
              <a:rPr lang="en-US" sz="1200" dirty="0">
                <a:latin typeface="+mj-lt"/>
              </a:rPr>
              <a:t>Sumeet Bhatnagar is a Managing Director in KPMG’s Economic &amp; Valuation Services practice in New York where he is responsible for the analysis and valuation of a variety of financial instruments for clients in the financial services industry. Sumeet has over 18 years of financial valuation experience and has rendered numerous valuations of debt and equity instruments for financial and SEC reporting, corporate tax planning, mergers and acquisitions, litigation support, and restructuring and bankruptcy. </a:t>
            </a:r>
          </a:p>
          <a:p>
            <a:pPr marL="0" indent="0" algn="just" defTabSz="342891">
              <a:spcBef>
                <a:spcPts val="0"/>
              </a:spcBef>
              <a:spcAft>
                <a:spcPts val="200"/>
              </a:spcAft>
              <a:buNone/>
            </a:pPr>
            <a:endParaRPr lang="en-US" sz="1200" dirty="0">
              <a:latin typeface="+mj-lt"/>
            </a:endParaRPr>
          </a:p>
          <a:p>
            <a:pPr marL="0" indent="0" algn="just" defTabSz="342891">
              <a:spcBef>
                <a:spcPts val="0"/>
              </a:spcBef>
              <a:spcAft>
                <a:spcPts val="200"/>
              </a:spcAft>
              <a:buNone/>
            </a:pPr>
            <a:r>
              <a:rPr lang="en-US" sz="1200" dirty="0">
                <a:latin typeface="+mj-lt"/>
              </a:rPr>
              <a:t>Prior to joining KPMG, Sumeet worked for Grant Thornton where he was a Senior Manager in the New York Valuation Practice. He was also a Manager in the San Francisco Valuation Practice of Huron Consulting Group prior to its acquisition by Grant Thornton and an investment banking analyst at </a:t>
            </a:r>
            <a:r>
              <a:rPr lang="en-US" sz="1200" dirty="0" err="1">
                <a:latin typeface="+mj-lt"/>
              </a:rPr>
              <a:t>Edgeview</a:t>
            </a:r>
            <a:r>
              <a:rPr lang="en-US" sz="1200" dirty="0">
                <a:latin typeface="+mj-lt"/>
              </a:rPr>
              <a:t> Partners where he provided financial advisory services. Sumeet is a member of the AICPA and serves on the AICPA Business Valuations Committee.</a:t>
            </a:r>
          </a:p>
        </p:txBody>
      </p:sp>
      <p:pic>
        <p:nvPicPr>
          <p:cNvPr id="5" name="Picture 4">
            <a:extLst>
              <a:ext uri="{FF2B5EF4-FFF2-40B4-BE49-F238E27FC236}">
                <a16:creationId xmlns:a16="http://schemas.microsoft.com/office/drawing/2014/main" id="{CAFCA69A-C0AD-40C9-B864-1C84A974CA12}"/>
              </a:ext>
            </a:extLst>
          </p:cNvPr>
          <p:cNvPicPr>
            <a:picLocks noChangeAspect="1"/>
          </p:cNvPicPr>
          <p:nvPr/>
        </p:nvPicPr>
        <p:blipFill>
          <a:blip r:embed="rId2"/>
          <a:stretch>
            <a:fillRect/>
          </a:stretch>
        </p:blipFill>
        <p:spPr>
          <a:xfrm>
            <a:off x="7439723" y="264728"/>
            <a:ext cx="1491064" cy="1491064"/>
          </a:xfrm>
          <a:prstGeom prst="rect">
            <a:avLst/>
          </a:prstGeom>
        </p:spPr>
      </p:pic>
    </p:spTree>
    <p:extLst>
      <p:ext uri="{BB962C8B-B14F-4D97-AF65-F5344CB8AC3E}">
        <p14:creationId xmlns:p14="http://schemas.microsoft.com/office/powerpoint/2010/main" val="1212282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42900" indent="-342900">
              <a:buFont typeface="Arial" panose="020B0604020202020204" pitchFamily="34" charset="0"/>
              <a:buChar char="•"/>
            </a:pPr>
            <a:r>
              <a:rPr lang="en-US" sz="2000" dirty="0"/>
              <a:t>Anti-Dilution Rights: contractual provisions that adjust the number of shares / conversion prices to protect the ownership percentage of pre-existing investors in a new round of financing.</a:t>
            </a:r>
          </a:p>
          <a:p>
            <a:pPr marL="342900" indent="-342900">
              <a:buFont typeface="Arial" panose="020B0604020202020204" pitchFamily="34" charset="0"/>
              <a:buChar char="•"/>
            </a:pPr>
            <a:r>
              <a:rPr lang="en-US" dirty="0"/>
              <a:t>Full Ratchet v. Partial Ratchet</a:t>
            </a:r>
          </a:p>
          <a:p>
            <a:pPr marL="342900" indent="-342900">
              <a:buFont typeface="Arial" panose="020B0604020202020204" pitchFamily="34" charset="0"/>
              <a:buChar char="•"/>
            </a:pPr>
            <a:r>
              <a:rPr lang="en-US" sz="2000" dirty="0"/>
              <a:t>Down round of financing</a:t>
            </a:r>
            <a:endParaRPr lang="en-US"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Greater Focus on Anti-Dilution Rights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30</a:t>
            </a:fld>
            <a:endParaRPr lang="en-US"/>
          </a:p>
        </p:txBody>
      </p:sp>
    </p:spTree>
    <p:extLst>
      <p:ext uri="{BB962C8B-B14F-4D97-AF65-F5344CB8AC3E}">
        <p14:creationId xmlns:p14="http://schemas.microsoft.com/office/powerpoint/2010/main" val="3450478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CBAA40F4-E77B-0070-2A5E-AF49192C2712}"/>
              </a:ext>
            </a:extLst>
          </p:cNvPr>
          <p:cNvPicPr>
            <a:picLocks noGrp="1" noChangeAspect="1"/>
          </p:cNvPicPr>
          <p:nvPr>
            <p:ph sz="quarter" idx="14"/>
          </p:nvPr>
        </p:nvPicPr>
        <p:blipFill>
          <a:blip r:embed="rId2"/>
          <a:stretch>
            <a:fillRect/>
          </a:stretch>
        </p:blipFill>
        <p:spPr>
          <a:xfrm>
            <a:off x="673768" y="851412"/>
            <a:ext cx="4015110" cy="1854200"/>
          </a:xfrm>
          <a:prstGeom prst="rect">
            <a:avLst/>
          </a:prstGeom>
        </p:spPr>
      </p:pic>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265475"/>
            <a:ext cx="7772400" cy="556181"/>
          </a:xfrm>
        </p:spPr>
        <p:txBody>
          <a:bodyPr/>
          <a:lstStyle/>
          <a:p>
            <a:r>
              <a:rPr lang="en-US" dirty="0"/>
              <a:t>Antidilution Provisions (continued)</a:t>
            </a:r>
            <a:br>
              <a:rPr lang="en-US" dirty="0"/>
            </a:br>
            <a:r>
              <a:rPr lang="en-US" dirty="0"/>
              <a:t>Valuation Effects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31</a:t>
            </a:fld>
            <a:endParaRPr lang="en-US"/>
          </a:p>
        </p:txBody>
      </p:sp>
      <p:sp>
        <p:nvSpPr>
          <p:cNvPr id="5" name="TextBox 4">
            <a:extLst>
              <a:ext uri="{FF2B5EF4-FFF2-40B4-BE49-F238E27FC236}">
                <a16:creationId xmlns:a16="http://schemas.microsoft.com/office/drawing/2014/main" id="{143BA41C-2754-CD7B-E4C3-92F9FE000D5A}"/>
              </a:ext>
            </a:extLst>
          </p:cNvPr>
          <p:cNvSpPr txBox="1"/>
          <p:nvPr/>
        </p:nvSpPr>
        <p:spPr>
          <a:xfrm>
            <a:off x="4984511" y="851412"/>
            <a:ext cx="3932608" cy="1231106"/>
          </a:xfrm>
          <a:prstGeom prst="rect">
            <a:avLst/>
          </a:prstGeom>
          <a:noFill/>
        </p:spPr>
        <p:txBody>
          <a:bodyPr wrap="square" rtlCol="0">
            <a:spAutoFit/>
          </a:bodyPr>
          <a:lstStyle/>
          <a:p>
            <a:r>
              <a:rPr lang="en-US" sz="1400" dirty="0"/>
              <a:t>Series B issuance is a down round</a:t>
            </a:r>
          </a:p>
          <a:p>
            <a:r>
              <a:rPr lang="en-US" sz="1400" dirty="0"/>
              <a:t>Series A-1 and A-2 antidilution adjustment:</a:t>
            </a:r>
          </a:p>
          <a:p>
            <a:r>
              <a:rPr lang="en-US" sz="1400" dirty="0"/>
              <a:t>	</a:t>
            </a:r>
            <a:r>
              <a:rPr lang="en-US" sz="1400" b="1" dirty="0"/>
              <a:t>ownership % increases</a:t>
            </a:r>
          </a:p>
          <a:p>
            <a:r>
              <a:rPr lang="en-US" sz="1400" b="1" dirty="0"/>
              <a:t>	liquidation preference stays the same</a:t>
            </a:r>
          </a:p>
          <a:p>
            <a:endParaRPr lang="en-US" dirty="0"/>
          </a:p>
        </p:txBody>
      </p:sp>
      <p:pic>
        <p:nvPicPr>
          <p:cNvPr id="4" name="Picture 3">
            <a:extLst>
              <a:ext uri="{FF2B5EF4-FFF2-40B4-BE49-F238E27FC236}">
                <a16:creationId xmlns:a16="http://schemas.microsoft.com/office/drawing/2014/main" id="{30C6BB63-3998-1981-6436-7B1A49D004C1}"/>
              </a:ext>
            </a:extLst>
          </p:cNvPr>
          <p:cNvPicPr>
            <a:picLocks noChangeAspect="1"/>
          </p:cNvPicPr>
          <p:nvPr/>
        </p:nvPicPr>
        <p:blipFill>
          <a:blip r:embed="rId3"/>
          <a:stretch>
            <a:fillRect/>
          </a:stretch>
        </p:blipFill>
        <p:spPr>
          <a:xfrm>
            <a:off x="673768" y="3038866"/>
            <a:ext cx="7464392" cy="1469016"/>
          </a:xfrm>
          <a:prstGeom prst="rect">
            <a:avLst/>
          </a:prstGeom>
        </p:spPr>
      </p:pic>
    </p:spTree>
    <p:extLst>
      <p:ext uri="{BB962C8B-B14F-4D97-AF65-F5344CB8AC3E}">
        <p14:creationId xmlns:p14="http://schemas.microsoft.com/office/powerpoint/2010/main" val="427760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534525" y="105456"/>
            <a:ext cx="3080085" cy="898322"/>
          </a:xfrm>
        </p:spPr>
        <p:txBody>
          <a:bodyPr/>
          <a:lstStyle/>
          <a:p>
            <a:r>
              <a:rPr lang="en-US" sz="2200" dirty="0"/>
              <a:t>Anti-Dilution Provisions (continued)</a:t>
            </a:r>
            <a:br>
              <a:rPr lang="en-US" sz="2200" dirty="0"/>
            </a:br>
            <a:r>
              <a:rPr lang="en-US" sz="2200" dirty="0"/>
              <a:t>Valuation Effects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32</a:t>
            </a:fld>
            <a:endParaRPr lang="en-US"/>
          </a:p>
        </p:txBody>
      </p:sp>
      <p:sp>
        <p:nvSpPr>
          <p:cNvPr id="9" name="TextBox 8">
            <a:extLst>
              <a:ext uri="{FF2B5EF4-FFF2-40B4-BE49-F238E27FC236}">
                <a16:creationId xmlns:a16="http://schemas.microsoft.com/office/drawing/2014/main" id="{4AC97136-41CD-5B2C-5E29-E066508C94E8}"/>
              </a:ext>
            </a:extLst>
          </p:cNvPr>
          <p:cNvSpPr txBox="1"/>
          <p:nvPr/>
        </p:nvSpPr>
        <p:spPr>
          <a:xfrm>
            <a:off x="5397023" y="1223783"/>
            <a:ext cx="3375717" cy="3693319"/>
          </a:xfrm>
          <a:prstGeom prst="rect">
            <a:avLst/>
          </a:prstGeom>
          <a:noFill/>
        </p:spPr>
        <p:txBody>
          <a:bodyPr wrap="square" rtlCol="0">
            <a:spAutoFit/>
          </a:bodyPr>
          <a:lstStyle/>
          <a:p>
            <a:r>
              <a:rPr lang="en-US" b="1" dirty="0"/>
              <a:t>Breakpoint 1</a:t>
            </a:r>
            <a:r>
              <a:rPr lang="en-US" dirty="0"/>
              <a:t> is the same: liquidation preference is unchanged.</a:t>
            </a:r>
          </a:p>
          <a:p>
            <a:r>
              <a:rPr lang="en-US" b="1" dirty="0"/>
              <a:t>Breakpoints 3 and 4</a:t>
            </a:r>
            <a:r>
              <a:rPr lang="en-US" dirty="0"/>
              <a:t>: conversion points have </a:t>
            </a:r>
            <a:r>
              <a:rPr lang="en-US"/>
              <a:t>been adjusted down: </a:t>
            </a:r>
            <a:r>
              <a:rPr lang="en-US" dirty="0"/>
              <a:t>greater allocation starting </a:t>
            </a:r>
            <a:r>
              <a:rPr lang="en-US"/>
              <a:t>from $89.2 </a:t>
            </a:r>
            <a:r>
              <a:rPr lang="en-US" dirty="0"/>
              <a:t>million in equity value</a:t>
            </a:r>
          </a:p>
          <a:p>
            <a:r>
              <a:rPr lang="en-US" b="1" dirty="0"/>
              <a:t>Breakpoint 4</a:t>
            </a:r>
            <a:r>
              <a:rPr lang="en-US" dirty="0"/>
              <a:t>: all shares are converted into common. Greatest benefit for AD adjusted shares is achieved above this point.</a:t>
            </a:r>
          </a:p>
        </p:txBody>
      </p:sp>
      <p:pic>
        <p:nvPicPr>
          <p:cNvPr id="5" name="Content Placeholder 4">
            <a:extLst>
              <a:ext uri="{FF2B5EF4-FFF2-40B4-BE49-F238E27FC236}">
                <a16:creationId xmlns:a16="http://schemas.microsoft.com/office/drawing/2014/main" id="{E6A2E036-08CF-BC72-41EE-2F624825FD5F}"/>
              </a:ext>
            </a:extLst>
          </p:cNvPr>
          <p:cNvPicPr>
            <a:picLocks noGrp="1" noChangeAspect="1"/>
          </p:cNvPicPr>
          <p:nvPr>
            <p:ph sz="quarter" idx="14"/>
          </p:nvPr>
        </p:nvPicPr>
        <p:blipFill>
          <a:blip r:embed="rId2"/>
          <a:stretch>
            <a:fillRect/>
          </a:stretch>
        </p:blipFill>
        <p:spPr>
          <a:xfrm>
            <a:off x="371261" y="208198"/>
            <a:ext cx="4894159" cy="4132027"/>
          </a:xfrm>
          <a:prstGeom prst="rect">
            <a:avLst/>
          </a:prstGeom>
        </p:spPr>
      </p:pic>
    </p:spTree>
    <p:extLst>
      <p:ext uri="{BB962C8B-B14F-4D97-AF65-F5344CB8AC3E}">
        <p14:creationId xmlns:p14="http://schemas.microsoft.com/office/powerpoint/2010/main" val="226175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42900" indent="-342900">
              <a:buFont typeface="Arial" panose="020B0604020202020204" pitchFamily="34" charset="0"/>
              <a:buChar char="•"/>
            </a:pPr>
            <a:r>
              <a:rPr lang="en-US" sz="2000" dirty="0"/>
              <a:t>One should typically consider any observable transactions in the subject company’s stock. </a:t>
            </a:r>
            <a:r>
              <a:rPr lang="en-US" dirty="0"/>
              <a:t>Information to considered regarding secondary market transactions include:</a:t>
            </a:r>
            <a:endParaRPr lang="en-US" sz="2000" dirty="0"/>
          </a:p>
          <a:p>
            <a:pPr marL="573088" lvl="1" indent="-342900">
              <a:buFont typeface="Arial" panose="020B0604020202020204" pitchFamily="34" charset="0"/>
              <a:buChar char="•"/>
            </a:pPr>
            <a:r>
              <a:rPr lang="en-US" dirty="0"/>
              <a:t>Timing</a:t>
            </a:r>
          </a:p>
          <a:p>
            <a:pPr marL="573088" lvl="1" indent="-342900">
              <a:buFont typeface="Arial" panose="020B0604020202020204" pitchFamily="34" charset="0"/>
              <a:buChar char="•"/>
            </a:pPr>
            <a:r>
              <a:rPr lang="en-US" dirty="0"/>
              <a:t>Parties involved</a:t>
            </a:r>
          </a:p>
          <a:p>
            <a:pPr marL="573088" lvl="1" indent="-342900">
              <a:buFont typeface="Arial" panose="020B0604020202020204" pitchFamily="34" charset="0"/>
              <a:buChar char="•"/>
            </a:pPr>
            <a:r>
              <a:rPr lang="en-US" dirty="0"/>
              <a:t>Volume</a:t>
            </a:r>
          </a:p>
          <a:p>
            <a:pPr marL="573088" lvl="1" indent="-342900">
              <a:buFont typeface="Arial" panose="020B0604020202020204" pitchFamily="34" charset="0"/>
              <a:buChar char="•"/>
            </a:pPr>
            <a:r>
              <a:rPr lang="en-US" dirty="0"/>
              <a:t>Bid/Ask indications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Secondary Market Transactions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33</a:t>
            </a:fld>
            <a:endParaRPr lang="en-US"/>
          </a:p>
        </p:txBody>
      </p:sp>
    </p:spTree>
    <p:extLst>
      <p:ext uri="{BB962C8B-B14F-4D97-AF65-F5344CB8AC3E}">
        <p14:creationId xmlns:p14="http://schemas.microsoft.com/office/powerpoint/2010/main" val="1183017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42900" indent="-342900">
              <a:buFont typeface="Arial" panose="020B0604020202020204" pitchFamily="34" charset="0"/>
              <a:buChar char="•"/>
            </a:pPr>
            <a:r>
              <a:rPr lang="en-US" dirty="0"/>
              <a:t>Considerations for relying on prior round/transaction valuations that occurred more than three months prior to the valuation date:</a:t>
            </a:r>
          </a:p>
          <a:p>
            <a:pPr marL="573088" lvl="1" indent="-342900">
              <a:buFont typeface="Arial" panose="020B0604020202020204" pitchFamily="34" charset="0"/>
              <a:buChar char="•"/>
            </a:pPr>
            <a:r>
              <a:rPr lang="en-US" dirty="0"/>
              <a:t>Capital structure</a:t>
            </a:r>
          </a:p>
          <a:p>
            <a:pPr marL="573088" lvl="1" indent="-342900">
              <a:buFont typeface="Arial" panose="020B0604020202020204" pitchFamily="34" charset="0"/>
              <a:buChar char="•"/>
            </a:pPr>
            <a:r>
              <a:rPr lang="en-US" dirty="0"/>
              <a:t>Pre-revenue / information rights</a:t>
            </a:r>
          </a:p>
          <a:p>
            <a:pPr marL="573088" lvl="1" indent="-342900">
              <a:buFont typeface="Arial" panose="020B0604020202020204" pitchFamily="34" charset="0"/>
              <a:buChar char="•"/>
            </a:pPr>
            <a:r>
              <a:rPr lang="en-US" dirty="0"/>
              <a:t>Calibration</a:t>
            </a:r>
          </a:p>
          <a:p>
            <a:pPr marL="796925" lvl="2" indent="-342900">
              <a:buFont typeface="Arial" panose="020B0604020202020204" pitchFamily="34" charset="0"/>
              <a:buChar char="•"/>
            </a:pPr>
            <a:r>
              <a:rPr lang="en-US" sz="2000" dirty="0"/>
              <a:t>Multiple compression</a:t>
            </a:r>
          </a:p>
          <a:p>
            <a:pPr marL="796925" lvl="2" indent="-342900">
              <a:buFont typeface="Arial" panose="020B0604020202020204" pitchFamily="34" charset="0"/>
              <a:buChar char="•"/>
            </a:pPr>
            <a:r>
              <a:rPr lang="en-US" sz="2000" dirty="0"/>
              <a:t>Equity value calibrations</a:t>
            </a:r>
          </a:p>
          <a:p>
            <a:pPr marL="573088"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Valuations Based on Prior Round/Transaction</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34</a:t>
            </a:fld>
            <a:endParaRPr lang="en-US"/>
          </a:p>
        </p:txBody>
      </p:sp>
    </p:spTree>
    <p:extLst>
      <p:ext uri="{BB962C8B-B14F-4D97-AF65-F5344CB8AC3E}">
        <p14:creationId xmlns:p14="http://schemas.microsoft.com/office/powerpoint/2010/main" val="3179936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80990" indent="-380990" algn="just">
              <a:spcBef>
                <a:spcPts val="0"/>
              </a:spcBef>
              <a:spcAft>
                <a:spcPts val="0"/>
              </a:spcAft>
              <a:buFont typeface="Arial" panose="020B0604020202020204" pitchFamily="34" charset="0"/>
              <a:buChar char="•"/>
            </a:pPr>
            <a:r>
              <a:rPr lang="en-US" sz="1400" dirty="0"/>
              <a:t>SAFE: Simple Agreement for Future Equity. Investment contract that gives the investor the right to participate in the next round of equity financing of a company, typically at a discount from the issue price and subject to a valuation cap.</a:t>
            </a:r>
          </a:p>
          <a:p>
            <a:pPr algn="just">
              <a:spcBef>
                <a:spcPts val="0"/>
              </a:spcBef>
              <a:spcAft>
                <a:spcPts val="0"/>
              </a:spcAft>
            </a:pPr>
            <a:endParaRPr lang="en-US" sz="1400" dirty="0"/>
          </a:p>
          <a:p>
            <a:pPr marL="380990" indent="-380990" algn="just">
              <a:spcBef>
                <a:spcPts val="0"/>
              </a:spcBef>
              <a:spcAft>
                <a:spcPts val="0"/>
              </a:spcAft>
              <a:buFont typeface="Arial" panose="020B0604020202020204" pitchFamily="34" charset="0"/>
              <a:buChar char="•"/>
            </a:pPr>
            <a:r>
              <a:rPr lang="en-US" sz="1400" dirty="0"/>
              <a:t>The valuation cap is typically expressed in terms of a “post-money” or “pre-money” valuation amount. Typically, similar to preferred equity in terms of cash-out rights.</a:t>
            </a:r>
          </a:p>
          <a:p>
            <a:pPr algn="just">
              <a:spcBef>
                <a:spcPts val="0"/>
              </a:spcBef>
              <a:spcAft>
                <a:spcPts val="0"/>
              </a:spcAft>
            </a:pPr>
            <a:endParaRPr lang="en-US" sz="1400" dirty="0"/>
          </a:p>
          <a:p>
            <a:pPr marL="380990" indent="-380990" algn="just">
              <a:spcBef>
                <a:spcPts val="0"/>
              </a:spcBef>
              <a:spcAft>
                <a:spcPts val="0"/>
              </a:spcAft>
              <a:buFont typeface="Arial" panose="020B0604020202020204" pitchFamily="34" charset="0"/>
              <a:buChar char="•"/>
            </a:pPr>
            <a:r>
              <a:rPr lang="en-US" sz="1400" dirty="0"/>
              <a:t>Advantage: allows an investor to participate in a future equity round without the need to fix the issue price of the round immediately.</a:t>
            </a:r>
          </a:p>
          <a:p>
            <a:pPr algn="just">
              <a:spcBef>
                <a:spcPts val="0"/>
              </a:spcBef>
              <a:spcAft>
                <a:spcPts val="0"/>
              </a:spcAft>
            </a:pPr>
            <a:endParaRPr lang="en-US" sz="1400" dirty="0"/>
          </a:p>
          <a:p>
            <a:pPr marL="380990" indent="-380990" algn="just">
              <a:spcBef>
                <a:spcPts val="0"/>
              </a:spcBef>
              <a:spcAft>
                <a:spcPts val="0"/>
              </a:spcAft>
              <a:buFont typeface="Arial" panose="020B0604020202020204" pitchFamily="34" charset="0"/>
              <a:buChar char="•"/>
            </a:pPr>
            <a:r>
              <a:rPr lang="en-US" sz="1400" dirty="0"/>
              <a:t>Risk: may remain outstanding for a while, until the next round take place. May also never convert if the company liquidates without a new round.</a:t>
            </a:r>
          </a:p>
          <a:p>
            <a:pPr marL="342900" indent="-342900">
              <a:buFont typeface="Arial" panose="020B0604020202020204" pitchFamily="34" charset="0"/>
              <a:buChar char="•"/>
            </a:pP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SAFEs beyond Start-ups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35</a:t>
            </a:fld>
            <a:endParaRPr lang="en-US"/>
          </a:p>
        </p:txBody>
      </p:sp>
    </p:spTree>
    <p:extLst>
      <p:ext uri="{BB962C8B-B14F-4D97-AF65-F5344CB8AC3E}">
        <p14:creationId xmlns:p14="http://schemas.microsoft.com/office/powerpoint/2010/main" val="204653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772400" cy="843321"/>
          </a:xfrm>
        </p:spPr>
        <p:txBody>
          <a:bodyPr/>
          <a:lstStyle/>
          <a:p>
            <a:r>
              <a:rPr lang="en-US" dirty="0"/>
              <a:t>Use of SAFEs (continued)</a:t>
            </a:r>
            <a:br>
              <a:rPr lang="en-US" dirty="0"/>
            </a:br>
            <a:r>
              <a:rPr lang="en-US" dirty="0"/>
              <a:t>From SAFE Valuation Cap to Implied Equity Value</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36</a:t>
            </a:fld>
            <a:endParaRPr lang="en-US"/>
          </a:p>
        </p:txBody>
      </p:sp>
      <p:sp>
        <p:nvSpPr>
          <p:cNvPr id="5" name="TextBox 4">
            <a:extLst>
              <a:ext uri="{FF2B5EF4-FFF2-40B4-BE49-F238E27FC236}">
                <a16:creationId xmlns:a16="http://schemas.microsoft.com/office/drawing/2014/main" id="{F400C3FC-0ED2-A24C-FD08-BD9D6C6F7ED3}"/>
              </a:ext>
            </a:extLst>
          </p:cNvPr>
          <p:cNvSpPr txBox="1"/>
          <p:nvPr/>
        </p:nvSpPr>
        <p:spPr>
          <a:xfrm>
            <a:off x="5672138" y="2082799"/>
            <a:ext cx="3278981" cy="1384995"/>
          </a:xfrm>
          <a:prstGeom prst="rect">
            <a:avLst/>
          </a:prstGeom>
          <a:noFill/>
        </p:spPr>
        <p:txBody>
          <a:bodyPr wrap="square">
            <a:spAutoFit/>
          </a:bodyPr>
          <a:lstStyle/>
          <a:p>
            <a:pPr algn="just"/>
            <a:r>
              <a:rPr lang="en-US" sz="1200" dirty="0"/>
              <a:t>Inputs: $500 million Post-Money Valuation, 60% Discount, Safe Round of $12 million, 225.0 million of Pre-Round Shares</a:t>
            </a:r>
          </a:p>
          <a:p>
            <a:pPr algn="just"/>
            <a:endParaRPr lang="en-US" sz="1200" dirty="0"/>
          </a:p>
          <a:p>
            <a:pPr algn="just"/>
            <a:r>
              <a:rPr lang="en-US" sz="1200" b="1" dirty="0"/>
              <a:t>Problem: Find Conversion Price that would result in a $500 million Post-Money Valuation.</a:t>
            </a:r>
          </a:p>
        </p:txBody>
      </p:sp>
      <p:pic>
        <p:nvPicPr>
          <p:cNvPr id="8" name="Content Placeholder 7">
            <a:extLst>
              <a:ext uri="{FF2B5EF4-FFF2-40B4-BE49-F238E27FC236}">
                <a16:creationId xmlns:a16="http://schemas.microsoft.com/office/drawing/2014/main" id="{AA3801F9-7E22-1A5B-556E-000010163770}"/>
              </a:ext>
            </a:extLst>
          </p:cNvPr>
          <p:cNvPicPr>
            <a:picLocks noGrp="1" noChangeAspect="1"/>
          </p:cNvPicPr>
          <p:nvPr>
            <p:ph sz="quarter" idx="14"/>
          </p:nvPr>
        </p:nvPicPr>
        <p:blipFill>
          <a:blip r:embed="rId2"/>
          <a:stretch>
            <a:fillRect/>
          </a:stretch>
        </p:blipFill>
        <p:spPr>
          <a:xfrm>
            <a:off x="511080" y="1268412"/>
            <a:ext cx="5081999" cy="2794000"/>
          </a:xfrm>
          <a:prstGeom prst="rect">
            <a:avLst/>
          </a:prstGeom>
        </p:spPr>
      </p:pic>
    </p:spTree>
    <p:extLst>
      <p:ext uri="{BB962C8B-B14F-4D97-AF65-F5344CB8AC3E}">
        <p14:creationId xmlns:p14="http://schemas.microsoft.com/office/powerpoint/2010/main" val="3459167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204A6-CEFE-1CB1-A3B2-5E26F8CBE876}"/>
              </a:ext>
            </a:extLst>
          </p:cNvPr>
          <p:cNvSpPr>
            <a:spLocks noGrp="1"/>
          </p:cNvSpPr>
          <p:nvPr>
            <p:ph type="title"/>
          </p:nvPr>
        </p:nvSpPr>
        <p:spPr>
          <a:xfrm>
            <a:off x="484688" y="642105"/>
            <a:ext cx="7071144" cy="1545046"/>
          </a:xfrm>
        </p:spPr>
        <p:txBody>
          <a:bodyPr/>
          <a:lstStyle/>
          <a:p>
            <a:r>
              <a:rPr lang="en-US" b="0" dirty="0">
                <a:latin typeface="Roboto" panose="02000000000000000000" pitchFamily="2" charset="0"/>
                <a:ea typeface="Roboto" panose="02000000000000000000" pitchFamily="2" charset="0"/>
              </a:rPr>
              <a:t>Q&amp;A</a:t>
            </a:r>
          </a:p>
        </p:txBody>
      </p:sp>
      <p:sp>
        <p:nvSpPr>
          <p:cNvPr id="2" name="TextBox 1">
            <a:extLst>
              <a:ext uri="{FF2B5EF4-FFF2-40B4-BE49-F238E27FC236}">
                <a16:creationId xmlns:a16="http://schemas.microsoft.com/office/drawing/2014/main" id="{E1EB1CD5-7777-2C18-E63C-3ED9CF358B4F}"/>
              </a:ext>
            </a:extLst>
          </p:cNvPr>
          <p:cNvSpPr txBox="1"/>
          <p:nvPr/>
        </p:nvSpPr>
        <p:spPr>
          <a:xfrm>
            <a:off x="4572000" y="323134"/>
            <a:ext cx="4186989" cy="2862322"/>
          </a:xfrm>
          <a:prstGeom prst="rect">
            <a:avLst/>
          </a:prstGeom>
          <a:noFill/>
        </p:spPr>
        <p:txBody>
          <a:bodyPr wrap="square" rtlCol="0">
            <a:spAutoFit/>
          </a:bodyPr>
          <a:lstStyle/>
          <a:p>
            <a:r>
              <a:rPr lang="en-US" dirty="0"/>
              <a:t>Sumeet Bhatnagar, ABV</a:t>
            </a:r>
          </a:p>
          <a:p>
            <a:r>
              <a:rPr lang="en-US" dirty="0"/>
              <a:t>Managing Director, KPMG</a:t>
            </a:r>
          </a:p>
          <a:p>
            <a:r>
              <a:rPr lang="en-US" dirty="0"/>
              <a:t>+1-212-954-2666</a:t>
            </a:r>
          </a:p>
          <a:p>
            <a:r>
              <a:rPr lang="en-US" dirty="0">
                <a:hlinkClick r:id="rId3"/>
              </a:rPr>
              <a:t>sumeetbhatnagar@kpmg.com</a:t>
            </a:r>
            <a:endParaRPr lang="en-US" dirty="0"/>
          </a:p>
          <a:p>
            <a:endParaRPr lang="en-US" dirty="0"/>
          </a:p>
          <a:p>
            <a:r>
              <a:rPr lang="en-US" dirty="0"/>
              <a:t>Antonella Puca, CPA/ABV, CFA</a:t>
            </a:r>
          </a:p>
          <a:p>
            <a:r>
              <a:rPr lang="en-US" dirty="0"/>
              <a:t>Partner, </a:t>
            </a:r>
            <a:r>
              <a:rPr lang="en-US" dirty="0" err="1"/>
              <a:t>BlueVal</a:t>
            </a:r>
            <a:endParaRPr lang="en-US" dirty="0"/>
          </a:p>
          <a:p>
            <a:r>
              <a:rPr lang="en-US" dirty="0">
                <a:hlinkClick r:id="rId4"/>
              </a:rPr>
              <a:t>apuca@blueval-global.com</a:t>
            </a:r>
            <a:endParaRPr lang="en-US" dirty="0"/>
          </a:p>
          <a:p>
            <a:r>
              <a:rPr lang="en-US" dirty="0"/>
              <a:t>+1-212-920-4398</a:t>
            </a:r>
          </a:p>
          <a:p>
            <a:endParaRPr lang="en-US" dirty="0"/>
          </a:p>
        </p:txBody>
      </p:sp>
    </p:spTree>
    <p:extLst>
      <p:ext uri="{BB962C8B-B14F-4D97-AF65-F5344CB8AC3E}">
        <p14:creationId xmlns:p14="http://schemas.microsoft.com/office/powerpoint/2010/main" val="4290636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35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4652186" cy="556181"/>
          </a:xfrm>
        </p:spPr>
        <p:txBody>
          <a:bodyPr/>
          <a:lstStyle/>
          <a:p>
            <a:r>
              <a:rPr lang="en-US" dirty="0"/>
              <a:t>Antonella Puca, CPA/ABV, CFA</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4</a:t>
            </a:fld>
            <a:endParaRPr lang="en-US"/>
          </a:p>
        </p:txBody>
      </p:sp>
      <p:sp>
        <p:nvSpPr>
          <p:cNvPr id="2" name="Content Placeholder 2">
            <a:extLst>
              <a:ext uri="{FF2B5EF4-FFF2-40B4-BE49-F238E27FC236}">
                <a16:creationId xmlns:a16="http://schemas.microsoft.com/office/drawing/2014/main" id="{369A0262-AD90-C1B2-4832-F97AFE672893}"/>
              </a:ext>
            </a:extLst>
          </p:cNvPr>
          <p:cNvSpPr>
            <a:spLocks noGrp="1"/>
          </p:cNvSpPr>
          <p:nvPr>
            <p:ph sz="quarter" idx="14"/>
          </p:nvPr>
        </p:nvSpPr>
        <p:spPr>
          <a:xfrm>
            <a:off x="498474" y="948776"/>
            <a:ext cx="6954229" cy="3714126"/>
          </a:xfrm>
        </p:spPr>
        <p:txBody>
          <a:bodyPr>
            <a:noAutofit/>
          </a:bodyPr>
          <a:lstStyle/>
          <a:p>
            <a:pPr marL="0" indent="0" algn="just" defTabSz="342891">
              <a:spcBef>
                <a:spcPts val="0"/>
              </a:spcBef>
              <a:spcAft>
                <a:spcPts val="200"/>
              </a:spcAft>
              <a:buNone/>
            </a:pPr>
            <a:r>
              <a:rPr lang="en-US" sz="1200" dirty="0">
                <a:latin typeface="+mj-lt"/>
              </a:rPr>
              <a:t>Antonella Puca is a Partner with </a:t>
            </a:r>
            <a:r>
              <a:rPr lang="en-US" sz="1200" dirty="0" err="1">
                <a:latin typeface="+mj-lt"/>
              </a:rPr>
              <a:t>BlueVal</a:t>
            </a:r>
            <a:r>
              <a:rPr lang="en-US" sz="1200" dirty="0">
                <a:latin typeface="+mj-lt"/>
              </a:rPr>
              <a:t> in New York.  Antonella specializes in the valuation of interests in private equity and venture-backed companies for financial and tax reporting, M&amp;A transactions, buy-sell agreements, gift/estate planning and litigation purposes. Prior to joining </a:t>
            </a:r>
            <a:r>
              <a:rPr lang="en-US" sz="1200" dirty="0" err="1">
                <a:latin typeface="+mj-lt"/>
              </a:rPr>
              <a:t>BlueVal</a:t>
            </a:r>
            <a:r>
              <a:rPr lang="en-US" sz="1200" dirty="0">
                <a:latin typeface="+mj-lt"/>
              </a:rPr>
              <a:t>, Antonella has held positions at various valuation advisory firms, KPMG, EY and RSM US in San Francisco and in New York.</a:t>
            </a:r>
          </a:p>
          <a:p>
            <a:pPr marL="0" indent="0" algn="just" defTabSz="342891">
              <a:spcBef>
                <a:spcPts val="0"/>
              </a:spcBef>
              <a:spcAft>
                <a:spcPts val="200"/>
              </a:spcAft>
              <a:buNone/>
            </a:pPr>
            <a:r>
              <a:rPr lang="en-US" sz="1200" dirty="0">
                <a:latin typeface="+mj-lt"/>
              </a:rPr>
              <a:t>With more than 20 years of experience in the alternative investment industry, Antonella has a particular expertise in providing valuations of GP carried interest, high-growth companies and related complex securities at fair value to private equity and venture capital funds. She has been supporting management in a number of “going public” transactions. She is the author of </a:t>
            </a:r>
            <a:r>
              <a:rPr lang="en-US" sz="1200" i="1" dirty="0">
                <a:latin typeface="+mj-lt"/>
              </a:rPr>
              <a:t>Early Stage Valuation (Wiley: 2020) </a:t>
            </a:r>
            <a:r>
              <a:rPr lang="en-US" sz="1200" dirty="0">
                <a:latin typeface="+mj-lt"/>
              </a:rPr>
              <a:t>and a frequent speaker on the valuation of VC- and PE-backed companies. Antonella is qualified as an expert witness in the State of California.</a:t>
            </a:r>
          </a:p>
          <a:p>
            <a:pPr marL="0" indent="0" algn="just" defTabSz="342891">
              <a:spcBef>
                <a:spcPts val="0"/>
              </a:spcBef>
              <a:spcAft>
                <a:spcPts val="200"/>
              </a:spcAft>
              <a:buNone/>
            </a:pPr>
            <a:r>
              <a:rPr lang="en-US" sz="1200" dirty="0">
                <a:latin typeface="+mj-lt"/>
              </a:rPr>
              <a:t>Antonella is a member of the AICPA and of CFA Institute. She holds the CFA charter and is licensed as a CPA in California and in New York. Antonella has served on the Business Valuation Committee of the AICPA and as a consultant on the CFA exam development team. She has served as a member of AIMA’s research committee, a director and treasurer of the Board of the CFA Society of New York and as a director and consultant on industry standards, practice analysis and curriculum review at CFA Institute. She received the 2021 Business Valuation Volunteer of the Year Award of the AICPA. Antonella earned a degree in Economics, with honors, from the University Federico II of Naples, Italy and a Master in Law Studies in Taxation from NYU School of Law. She has been a research fellow at the Hebrew University of Jerusalem.  </a:t>
            </a:r>
            <a:endParaRPr lang="en-US" sz="1200" dirty="0"/>
          </a:p>
        </p:txBody>
      </p:sp>
      <p:pic>
        <p:nvPicPr>
          <p:cNvPr id="4" name="Picture 3">
            <a:extLst>
              <a:ext uri="{FF2B5EF4-FFF2-40B4-BE49-F238E27FC236}">
                <a16:creationId xmlns:a16="http://schemas.microsoft.com/office/drawing/2014/main" id="{834D0408-012C-FB0B-29DD-2D54EFCCF733}"/>
              </a:ext>
            </a:extLst>
          </p:cNvPr>
          <p:cNvPicPr>
            <a:picLocks noChangeAspect="1"/>
          </p:cNvPicPr>
          <p:nvPr/>
        </p:nvPicPr>
        <p:blipFill>
          <a:blip r:embed="rId2"/>
          <a:stretch>
            <a:fillRect/>
          </a:stretch>
        </p:blipFill>
        <p:spPr>
          <a:xfrm>
            <a:off x="7631459" y="421714"/>
            <a:ext cx="1230657" cy="1723345"/>
          </a:xfrm>
          <a:prstGeom prst="rect">
            <a:avLst/>
          </a:prstGeom>
        </p:spPr>
      </p:pic>
      <p:pic>
        <p:nvPicPr>
          <p:cNvPr id="5" name="Picture 4">
            <a:extLst>
              <a:ext uri="{FF2B5EF4-FFF2-40B4-BE49-F238E27FC236}">
                <a16:creationId xmlns:a16="http://schemas.microsoft.com/office/drawing/2014/main" id="{77D28B18-75E5-8195-3843-A85487B1C592}"/>
              </a:ext>
            </a:extLst>
          </p:cNvPr>
          <p:cNvPicPr>
            <a:picLocks noChangeAspect="1"/>
          </p:cNvPicPr>
          <p:nvPr/>
        </p:nvPicPr>
        <p:blipFill>
          <a:blip r:embed="rId3"/>
          <a:stretch>
            <a:fillRect/>
          </a:stretch>
        </p:blipFill>
        <p:spPr>
          <a:xfrm>
            <a:off x="7631459" y="2605150"/>
            <a:ext cx="1340661" cy="1939349"/>
          </a:xfrm>
          <a:prstGeom prst="rect">
            <a:avLst/>
          </a:prstGeom>
        </p:spPr>
      </p:pic>
    </p:spTree>
    <p:extLst>
      <p:ext uri="{BB962C8B-B14F-4D97-AF65-F5344CB8AC3E}">
        <p14:creationId xmlns:p14="http://schemas.microsoft.com/office/powerpoint/2010/main" val="148164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EF00261-EF91-1ABF-7342-58EE3DBD4D1F}"/>
              </a:ext>
            </a:extLst>
          </p:cNvPr>
          <p:cNvSpPr>
            <a:spLocks noGrp="1"/>
          </p:cNvSpPr>
          <p:nvPr>
            <p:ph sz="quarter" idx="14"/>
          </p:nvPr>
        </p:nvSpPr>
        <p:spPr/>
        <p:txBody>
          <a:bodyPr/>
          <a:lstStyle/>
          <a:p>
            <a:pPr marL="342900" indent="-342900">
              <a:buFont typeface="Arial" panose="020B0604020202020204" pitchFamily="34" charset="0"/>
              <a:buChar char="•"/>
            </a:pPr>
            <a:r>
              <a:rPr lang="en-US" dirty="0"/>
              <a:t>Portfolio Valuation and the US Capital Markets</a:t>
            </a:r>
          </a:p>
          <a:p>
            <a:pPr marL="342900" indent="-342900">
              <a:buFont typeface="Arial" panose="020B0604020202020204" pitchFamily="34" charset="0"/>
              <a:buChar char="•"/>
            </a:pPr>
            <a:r>
              <a:rPr lang="en-US" sz="2000" dirty="0"/>
              <a:t>Regulatory Update: SEC Rule on Compliance for Private Fund Advisers and the Impact on Valuation</a:t>
            </a:r>
          </a:p>
          <a:p>
            <a:pPr marL="342900" indent="-342900">
              <a:buFont typeface="Arial" panose="020B0604020202020204" pitchFamily="34" charset="0"/>
              <a:buChar char="•"/>
            </a:pPr>
            <a:r>
              <a:rPr lang="en-US" sz="2000" dirty="0"/>
              <a:t> Ke</a:t>
            </a:r>
            <a:r>
              <a:rPr lang="en-US" dirty="0"/>
              <a:t>y Trends in Portfolio Valuation for Private Funds</a:t>
            </a:r>
            <a:r>
              <a:rPr lang="en-US" sz="2000" dirty="0"/>
              <a:t> </a:t>
            </a:r>
          </a:p>
          <a:p>
            <a:pPr marL="342900" indent="-342900">
              <a:buFont typeface="Arial" panose="020B0604020202020204" pitchFamily="34" charset="0"/>
              <a:buChar char="•"/>
            </a:pPr>
            <a:r>
              <a:rPr lang="en-US" dirty="0"/>
              <a:t>Q&amp;A</a:t>
            </a:r>
            <a:endParaRPr lang="en-US" sz="2000" dirty="0"/>
          </a:p>
        </p:txBody>
      </p:sp>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5</a:t>
            </a:fld>
            <a:endParaRPr lang="en-US"/>
          </a:p>
        </p:txBody>
      </p:sp>
    </p:spTree>
    <p:extLst>
      <p:ext uri="{BB962C8B-B14F-4D97-AF65-F5344CB8AC3E}">
        <p14:creationId xmlns:p14="http://schemas.microsoft.com/office/powerpoint/2010/main" val="92808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204A6-CEFE-1CB1-A3B2-5E26F8CBE876}"/>
              </a:ext>
            </a:extLst>
          </p:cNvPr>
          <p:cNvSpPr>
            <a:spLocks noGrp="1"/>
          </p:cNvSpPr>
          <p:nvPr>
            <p:ph type="title"/>
          </p:nvPr>
        </p:nvSpPr>
        <p:spPr>
          <a:xfrm>
            <a:off x="484688" y="642105"/>
            <a:ext cx="7793038" cy="1545046"/>
          </a:xfrm>
        </p:spPr>
        <p:txBody>
          <a:bodyPr/>
          <a:lstStyle/>
          <a:p>
            <a:r>
              <a:rPr lang="en-US" b="0" dirty="0">
                <a:latin typeface="Roboto" panose="02000000000000000000" pitchFamily="2" charset="0"/>
                <a:ea typeface="Roboto" panose="02000000000000000000" pitchFamily="2" charset="0"/>
              </a:rPr>
              <a:t>Portfolio Valuation </a:t>
            </a:r>
            <a:br>
              <a:rPr lang="en-US" b="0" dirty="0">
                <a:latin typeface="Roboto" panose="02000000000000000000" pitchFamily="2" charset="0"/>
                <a:ea typeface="Roboto" panose="02000000000000000000" pitchFamily="2" charset="0"/>
              </a:rPr>
            </a:br>
            <a:r>
              <a:rPr lang="en-US" b="0" dirty="0">
                <a:latin typeface="Roboto" panose="02000000000000000000" pitchFamily="2" charset="0"/>
                <a:ea typeface="Roboto" panose="02000000000000000000" pitchFamily="2" charset="0"/>
              </a:rPr>
              <a:t>and the U.S. Capital Markets</a:t>
            </a:r>
          </a:p>
        </p:txBody>
      </p:sp>
    </p:spTree>
    <p:extLst>
      <p:ext uri="{BB962C8B-B14F-4D97-AF65-F5344CB8AC3E}">
        <p14:creationId xmlns:p14="http://schemas.microsoft.com/office/powerpoint/2010/main" val="304559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615392" cy="556181"/>
          </a:xfrm>
        </p:spPr>
        <p:txBody>
          <a:bodyPr/>
          <a:lstStyle/>
          <a:p>
            <a:r>
              <a:rPr lang="en-US" dirty="0"/>
              <a:t>Federal Reserve – M2 Money Supply – 5 Years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7</a:t>
            </a:fld>
            <a:endParaRPr lang="en-US"/>
          </a:p>
        </p:txBody>
      </p:sp>
      <p:pic>
        <p:nvPicPr>
          <p:cNvPr id="5" name="Content Placeholder 4" descr="A graph showing a line&#10;&#10;Description automatically generated">
            <a:extLst>
              <a:ext uri="{FF2B5EF4-FFF2-40B4-BE49-F238E27FC236}">
                <a16:creationId xmlns:a16="http://schemas.microsoft.com/office/drawing/2014/main" id="{8DDDF105-48D1-1A49-00AF-50DD708FC65D}"/>
              </a:ext>
            </a:extLst>
          </p:cNvPr>
          <p:cNvPicPr>
            <a:picLocks noGrp="1" noChangeAspect="1"/>
          </p:cNvPicPr>
          <p:nvPr>
            <p:ph sz="quarter" idx="14"/>
          </p:nvPr>
        </p:nvPicPr>
        <p:blipFill>
          <a:blip r:embed="rId2"/>
          <a:stretch>
            <a:fillRect/>
          </a:stretch>
        </p:blipFill>
        <p:spPr>
          <a:xfrm>
            <a:off x="285751" y="1432036"/>
            <a:ext cx="5007768" cy="2747741"/>
          </a:xfrm>
        </p:spPr>
      </p:pic>
      <p:sp>
        <p:nvSpPr>
          <p:cNvPr id="6" name="TextBox 5">
            <a:extLst>
              <a:ext uri="{FF2B5EF4-FFF2-40B4-BE49-F238E27FC236}">
                <a16:creationId xmlns:a16="http://schemas.microsoft.com/office/drawing/2014/main" id="{9A873E0C-7973-8FFD-6C2F-68681BD0E32E}"/>
              </a:ext>
            </a:extLst>
          </p:cNvPr>
          <p:cNvSpPr txBox="1"/>
          <p:nvPr/>
        </p:nvSpPr>
        <p:spPr>
          <a:xfrm>
            <a:off x="5750722" y="1382707"/>
            <a:ext cx="2407443" cy="3416320"/>
          </a:xfrm>
          <a:prstGeom prst="rect">
            <a:avLst/>
          </a:prstGeom>
          <a:noFill/>
        </p:spPr>
        <p:txBody>
          <a:bodyPr wrap="square" rtlCol="0">
            <a:spAutoFit/>
          </a:bodyPr>
          <a:lstStyle/>
          <a:p>
            <a:pPr algn="just"/>
            <a:r>
              <a:rPr lang="en-US" sz="1200" dirty="0"/>
              <a:t>M2 = M1+ Savings Deposit + Retail Money Market Funds</a:t>
            </a:r>
          </a:p>
          <a:p>
            <a:pPr algn="just"/>
            <a:endParaRPr lang="en-US" sz="1200" dirty="0"/>
          </a:p>
          <a:p>
            <a:pPr algn="just"/>
            <a:r>
              <a:rPr lang="en-US" sz="1200" dirty="0"/>
              <a:t>Trend: Money Supplies has significantly increased during the Covid Period and has remained close to it peak through today.</a:t>
            </a:r>
          </a:p>
          <a:p>
            <a:pPr algn="just"/>
            <a:endParaRPr lang="en-US" sz="1200" dirty="0"/>
          </a:p>
          <a:p>
            <a:pPr algn="just"/>
            <a:r>
              <a:rPr lang="en-US" sz="1200" dirty="0"/>
              <a:t>Total Assets have not declined, leading market observers to question the future possible efficacy of Fed policy.</a:t>
            </a:r>
          </a:p>
          <a:p>
            <a:endParaRPr lang="en-US" dirty="0">
              <a:solidFill>
                <a:schemeClr val="bg1"/>
              </a:solidFill>
            </a:endParaRPr>
          </a:p>
          <a:p>
            <a:r>
              <a:rPr lang="en-US" dirty="0">
                <a:solidFill>
                  <a:schemeClr val="bg1"/>
                </a:solidFill>
              </a:rPr>
              <a:t> </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1799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615392" cy="556181"/>
          </a:xfrm>
        </p:spPr>
        <p:txBody>
          <a:bodyPr/>
          <a:lstStyle/>
          <a:p>
            <a:r>
              <a:rPr lang="en-US" dirty="0"/>
              <a:t>Federal Reserve – Total Assets – 5 Years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8</a:t>
            </a:fld>
            <a:endParaRPr lang="en-US"/>
          </a:p>
        </p:txBody>
      </p:sp>
      <p:sp>
        <p:nvSpPr>
          <p:cNvPr id="6" name="TextBox 5">
            <a:extLst>
              <a:ext uri="{FF2B5EF4-FFF2-40B4-BE49-F238E27FC236}">
                <a16:creationId xmlns:a16="http://schemas.microsoft.com/office/drawing/2014/main" id="{9A873E0C-7973-8FFD-6C2F-68681BD0E32E}"/>
              </a:ext>
            </a:extLst>
          </p:cNvPr>
          <p:cNvSpPr txBox="1"/>
          <p:nvPr/>
        </p:nvSpPr>
        <p:spPr>
          <a:xfrm>
            <a:off x="5750722" y="1161246"/>
            <a:ext cx="2721766" cy="3970318"/>
          </a:xfrm>
          <a:prstGeom prst="rect">
            <a:avLst/>
          </a:prstGeom>
          <a:noFill/>
        </p:spPr>
        <p:txBody>
          <a:bodyPr wrap="square" rtlCol="0">
            <a:spAutoFit/>
          </a:bodyPr>
          <a:lstStyle/>
          <a:p>
            <a:pPr algn="just"/>
            <a:r>
              <a:rPr lang="en-US" sz="1200" dirty="0"/>
              <a:t>Total Assets = $4.2 Trillion as of 1/1/2020</a:t>
            </a:r>
          </a:p>
          <a:p>
            <a:pPr algn="just"/>
            <a:r>
              <a:rPr lang="en-US" sz="1200" dirty="0"/>
              <a:t>Total Assets = $7.0 Trillion as of 6/24/2020</a:t>
            </a:r>
          </a:p>
          <a:p>
            <a:pPr algn="just"/>
            <a:r>
              <a:rPr lang="en-US" sz="1200" dirty="0"/>
              <a:t>Total Assets = $7.9 Trillion as of 10/18/2023</a:t>
            </a:r>
          </a:p>
          <a:p>
            <a:pPr algn="just"/>
            <a:endParaRPr lang="en-US" sz="1200" dirty="0"/>
          </a:p>
          <a:p>
            <a:pPr algn="just"/>
            <a:r>
              <a:rPr lang="en-US" sz="1200" dirty="0"/>
              <a:t>Trend: Total Assets have increased by 88%+ from pre-pandemic level. </a:t>
            </a:r>
          </a:p>
          <a:p>
            <a:pPr algn="just"/>
            <a:endParaRPr lang="en-US" sz="1200" dirty="0"/>
          </a:p>
          <a:p>
            <a:pPr algn="just"/>
            <a:r>
              <a:rPr lang="en-US" sz="1200" dirty="0"/>
              <a:t>Fed Assets reached their peak in April 2022 at about $8.9 trillion and are now back to the level of Jul 2021, still significantly higher than pre-pandemic level.</a:t>
            </a:r>
          </a:p>
          <a:p>
            <a:endParaRPr lang="en-US" dirty="0"/>
          </a:p>
          <a:p>
            <a:r>
              <a:rPr lang="en-US" dirty="0"/>
              <a:t> </a:t>
            </a:r>
          </a:p>
          <a:p>
            <a:endParaRPr lang="en-US" dirty="0">
              <a:solidFill>
                <a:schemeClr val="bg1"/>
              </a:solidFill>
            </a:endParaRPr>
          </a:p>
          <a:p>
            <a:endParaRPr lang="en-US" dirty="0">
              <a:solidFill>
                <a:schemeClr val="bg1"/>
              </a:solidFill>
            </a:endParaRPr>
          </a:p>
        </p:txBody>
      </p:sp>
      <p:pic>
        <p:nvPicPr>
          <p:cNvPr id="9" name="Content Placeholder 8">
            <a:extLst>
              <a:ext uri="{FF2B5EF4-FFF2-40B4-BE49-F238E27FC236}">
                <a16:creationId xmlns:a16="http://schemas.microsoft.com/office/drawing/2014/main" id="{B04073BA-871A-2EA1-7BE1-BA348D022C56}"/>
              </a:ext>
            </a:extLst>
          </p:cNvPr>
          <p:cNvPicPr>
            <a:picLocks noGrp="1" noChangeAspect="1"/>
          </p:cNvPicPr>
          <p:nvPr>
            <p:ph sz="quarter" idx="14"/>
          </p:nvPr>
        </p:nvPicPr>
        <p:blipFill>
          <a:blip r:embed="rId2"/>
          <a:stretch>
            <a:fillRect/>
          </a:stretch>
        </p:blipFill>
        <p:spPr>
          <a:xfrm>
            <a:off x="498475" y="1130039"/>
            <a:ext cx="5059363" cy="3070746"/>
          </a:xfrm>
        </p:spPr>
      </p:pic>
    </p:spTree>
    <p:extLst>
      <p:ext uri="{BB962C8B-B14F-4D97-AF65-F5344CB8AC3E}">
        <p14:creationId xmlns:p14="http://schemas.microsoft.com/office/powerpoint/2010/main" val="63495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383DF-B99F-CE72-18FB-1F397CD31FDF}"/>
              </a:ext>
            </a:extLst>
          </p:cNvPr>
          <p:cNvSpPr>
            <a:spLocks noGrp="1"/>
          </p:cNvSpPr>
          <p:nvPr>
            <p:ph type="title"/>
          </p:nvPr>
        </p:nvSpPr>
        <p:spPr>
          <a:xfrm>
            <a:off x="511080" y="105455"/>
            <a:ext cx="7615392" cy="556181"/>
          </a:xfrm>
        </p:spPr>
        <p:txBody>
          <a:bodyPr/>
          <a:lstStyle/>
          <a:p>
            <a:r>
              <a:rPr lang="en-US" dirty="0"/>
              <a:t>Federal Reserve – Total Assets - Details</a:t>
            </a:r>
          </a:p>
        </p:txBody>
      </p:sp>
      <p:sp>
        <p:nvSpPr>
          <p:cNvPr id="3" name="Slide Number Placeholder 2">
            <a:extLst>
              <a:ext uri="{FF2B5EF4-FFF2-40B4-BE49-F238E27FC236}">
                <a16:creationId xmlns:a16="http://schemas.microsoft.com/office/drawing/2014/main" id="{33869D77-278E-4241-80D5-1C4314A8E349}"/>
              </a:ext>
            </a:extLst>
          </p:cNvPr>
          <p:cNvSpPr>
            <a:spLocks noGrp="1"/>
          </p:cNvSpPr>
          <p:nvPr>
            <p:ph type="sldNum" sz="quarter" idx="4"/>
          </p:nvPr>
        </p:nvSpPr>
        <p:spPr>
          <a:prstGeom prst="rect">
            <a:avLst/>
          </a:prstGeom>
        </p:spPr>
        <p:txBody>
          <a:bodyPr/>
          <a:lstStyle/>
          <a:p>
            <a:fld id="{80FBB8BA-9C6A-4A48-A369-70FBD2FA98DA}" type="slidenum">
              <a:rPr lang="en-US" smtClean="0"/>
              <a:pPr/>
              <a:t>9</a:t>
            </a:fld>
            <a:endParaRPr lang="en-US"/>
          </a:p>
        </p:txBody>
      </p:sp>
      <p:pic>
        <p:nvPicPr>
          <p:cNvPr id="8" name="Content Placeholder 7">
            <a:extLst>
              <a:ext uri="{FF2B5EF4-FFF2-40B4-BE49-F238E27FC236}">
                <a16:creationId xmlns:a16="http://schemas.microsoft.com/office/drawing/2014/main" id="{38329DF9-90AB-E519-0E4B-33C95A465B86}"/>
              </a:ext>
            </a:extLst>
          </p:cNvPr>
          <p:cNvPicPr>
            <a:picLocks noGrp="1" noChangeAspect="1"/>
          </p:cNvPicPr>
          <p:nvPr>
            <p:ph sz="quarter" idx="14"/>
          </p:nvPr>
        </p:nvPicPr>
        <p:blipFill>
          <a:blip r:embed="rId2"/>
          <a:stretch>
            <a:fillRect/>
          </a:stretch>
        </p:blipFill>
        <p:spPr>
          <a:xfrm>
            <a:off x="498475" y="1050645"/>
            <a:ext cx="5116513" cy="3229534"/>
          </a:xfrm>
          <a:prstGeom prst="rect">
            <a:avLst/>
          </a:prstGeom>
        </p:spPr>
      </p:pic>
      <p:sp>
        <p:nvSpPr>
          <p:cNvPr id="9" name="TextBox 8">
            <a:extLst>
              <a:ext uri="{FF2B5EF4-FFF2-40B4-BE49-F238E27FC236}">
                <a16:creationId xmlns:a16="http://schemas.microsoft.com/office/drawing/2014/main" id="{86EAD00F-8850-2518-3047-9226DE22F3B7}"/>
              </a:ext>
            </a:extLst>
          </p:cNvPr>
          <p:cNvSpPr txBox="1"/>
          <p:nvPr/>
        </p:nvSpPr>
        <p:spPr>
          <a:xfrm>
            <a:off x="5672966" y="1490469"/>
            <a:ext cx="3206716" cy="2862322"/>
          </a:xfrm>
          <a:prstGeom prst="rect">
            <a:avLst/>
          </a:prstGeom>
          <a:noFill/>
        </p:spPr>
        <p:txBody>
          <a:bodyPr wrap="square" rtlCol="0">
            <a:spAutoFit/>
          </a:bodyPr>
          <a:lstStyle/>
          <a:p>
            <a:pPr algn="just"/>
            <a:r>
              <a:rPr lang="en-US" sz="1200" dirty="0"/>
              <a:t>The Fed Has substantially expanded its active role as a buyer of Treasury Securities and Mortgage-backed Securities. </a:t>
            </a:r>
          </a:p>
          <a:p>
            <a:pPr algn="just"/>
            <a:endParaRPr lang="en-US" sz="1200" dirty="0"/>
          </a:p>
          <a:p>
            <a:pPr algn="just"/>
            <a:r>
              <a:rPr lang="en-US" sz="1200" dirty="0"/>
              <a:t>The Fed’s open market operations have helped maintain liquidity in the US bond markets.</a:t>
            </a:r>
          </a:p>
          <a:p>
            <a:pPr algn="just"/>
            <a:endParaRPr lang="en-US" sz="1200" dirty="0"/>
          </a:p>
          <a:p>
            <a:pPr algn="just"/>
            <a:r>
              <a:rPr lang="en-US" sz="1200" dirty="0"/>
              <a:t>As of current, Pandemic-related programs are winding down but the Fed’s securities holdings remain close to their record levels.</a:t>
            </a:r>
          </a:p>
          <a:p>
            <a:pPr algn="just"/>
            <a:endParaRPr lang="en-US" sz="1200" dirty="0"/>
          </a:p>
          <a:p>
            <a:pPr algn="just"/>
            <a:r>
              <a:rPr lang="en-US" sz="1200" b="1" dirty="0"/>
              <a:t>The Fed’s expanded role in the capital markets is likely to continue in the short/medium term.</a:t>
            </a:r>
          </a:p>
        </p:txBody>
      </p:sp>
    </p:spTree>
    <p:extLst>
      <p:ext uri="{BB962C8B-B14F-4D97-AF65-F5344CB8AC3E}">
        <p14:creationId xmlns:p14="http://schemas.microsoft.com/office/powerpoint/2010/main" val="494889057"/>
      </p:ext>
    </p:extLst>
  </p:cSld>
  <p:clrMapOvr>
    <a:masterClrMapping/>
  </p:clrMapOvr>
</p:sld>
</file>

<file path=ppt/theme/theme1.xml><?xml version="1.0" encoding="utf-8"?>
<a:theme xmlns:a="http://schemas.openxmlformats.org/drawingml/2006/main" name="Brand 0119">
  <a:themeElements>
    <a:clrScheme name="Brand 1">
      <a:dk1>
        <a:srgbClr val="000000"/>
      </a:dk1>
      <a:lt1>
        <a:srgbClr val="FFFFFF"/>
      </a:lt1>
      <a:dk2>
        <a:srgbClr val="72246C"/>
      </a:dk2>
      <a:lt2>
        <a:srgbClr val="1D1D1D"/>
      </a:lt2>
      <a:accent1>
        <a:srgbClr val="96146E"/>
      </a:accent1>
      <a:accent2>
        <a:srgbClr val="DC6A2F"/>
      </a:accent2>
      <a:accent3>
        <a:srgbClr val="3EA3E6"/>
      </a:accent3>
      <a:accent4>
        <a:srgbClr val="48A23F"/>
      </a:accent4>
      <a:accent5>
        <a:srgbClr val="72246C"/>
      </a:accent5>
      <a:accent6>
        <a:srgbClr val="3A5CAE"/>
      </a:accent6>
      <a:hlink>
        <a:srgbClr val="3A5DAE"/>
      </a:hlink>
      <a:folHlink>
        <a:srgbClr val="9614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0119" id="{BEEE68CB-B214-8546-AD37-C7EAE252A734}" vid="{EF992E0D-4F9E-444D-92D1-77EB5D588F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C8B32374BD6D488598175C16B3EF6B" ma:contentTypeVersion="14" ma:contentTypeDescription="Create a new document." ma:contentTypeScope="" ma:versionID="ced25a412957fc239fcf3c32150a1e27">
  <xsd:schema xmlns:xsd="http://www.w3.org/2001/XMLSchema" xmlns:xs="http://www.w3.org/2001/XMLSchema" xmlns:p="http://schemas.microsoft.com/office/2006/metadata/properties" xmlns:ns2="556d6c56-dfec-4276-a56e-75865eb9d748" xmlns:ns3="a5fb88ab-0373-47ea-900f-d75b08a802bb" targetNamespace="http://schemas.microsoft.com/office/2006/metadata/properties" ma:root="true" ma:fieldsID="7bfe4ce87682fdca13a9e199ac272aa1" ns2:_="" ns3:_="">
    <xsd:import namespace="556d6c56-dfec-4276-a56e-75865eb9d748"/>
    <xsd:import namespace="a5fb88ab-0373-47ea-900f-d75b08a802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ObjectDetectorVersions"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d6c56-dfec-4276-a56e-75865eb9d74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18db411f-8526-4d5b-8ac2-8b96b2b000f8}" ma:internalName="TaxCatchAll" ma:showField="CatchAllData" ma:web="556d6c56-dfec-4276-a56e-75865eb9d74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fb88ab-0373-47ea-900f-d75b08a802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06eec13-837b-4291-aada-9f7465969f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556d6c56-dfec-4276-a56e-75865eb9d748" xsi:nil="true"/>
    <lcf76f155ced4ddcb4097134ff3c332f xmlns="a5fb88ab-0373-47ea-900f-d75b08a802bb">
      <Terms xmlns="http://schemas.microsoft.com/office/infopath/2007/PartnerControls"/>
    </lcf76f155ced4ddcb4097134ff3c332f>
    <_dlc_DocId xmlns="556d6c56-dfec-4276-a56e-75865eb9d748">ZNDWJRVR6TTU-169888593-6394</_dlc_DocId>
    <_dlc_DocIdUrl xmlns="556d6c56-dfec-4276-a56e-75865eb9d748">
      <Url>https://bluevalglobal.sharepoint.com/sites/BlueVal-GlobalInternal/_layouts/15/DocIdRedir.aspx?ID=ZNDWJRVR6TTU-169888593-6394</Url>
      <Description>ZNDWJRVR6TTU-169888593-6394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F7EB84-C408-4765-8F52-05F7591F47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d6c56-dfec-4276-a56e-75865eb9d748"/>
    <ds:schemaRef ds:uri="a5fb88ab-0373-47ea-900f-d75b08a802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86868C-BAC2-4784-988A-0F703F94D412}">
  <ds:schemaRefs>
    <ds:schemaRef ds:uri="http://schemas.microsoft.com/sharepoint/events"/>
  </ds:schemaRefs>
</ds:datastoreItem>
</file>

<file path=customXml/itemProps3.xml><?xml version="1.0" encoding="utf-8"?>
<ds:datastoreItem xmlns:ds="http://schemas.openxmlformats.org/officeDocument/2006/customXml" ds:itemID="{1D37A79E-604E-4F30-9FBE-EF0248844FC7}">
  <ds:schemaRefs>
    <ds:schemaRef ds:uri="http://www.w3.org/XML/1998/namespace"/>
    <ds:schemaRef ds:uri="a5fb88ab-0373-47ea-900f-d75b08a802bb"/>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556d6c56-dfec-4276-a56e-75865eb9d748"/>
    <ds:schemaRef ds:uri="http://purl.org/dc/terms/"/>
  </ds:schemaRefs>
</ds:datastoreItem>
</file>

<file path=customXml/itemProps4.xml><?xml version="1.0" encoding="utf-8"?>
<ds:datastoreItem xmlns:ds="http://schemas.openxmlformats.org/officeDocument/2006/customXml" ds:itemID="{DC0FBE05-FFE6-4773-AB99-F72F19C538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1703</TotalTime>
  <Words>2951</Words>
  <Application>Microsoft Office PowerPoint</Application>
  <PresentationFormat>On-screen Show (16:9)</PresentationFormat>
  <Paragraphs>228</Paragraphs>
  <Slides>38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(Body)</vt:lpstr>
      <vt:lpstr>Calibri</vt:lpstr>
      <vt:lpstr>Lucida Grande</vt:lpstr>
      <vt:lpstr>PTSerifPro-Regular</vt:lpstr>
      <vt:lpstr>Roboto</vt:lpstr>
      <vt:lpstr>Roboto Light</vt:lpstr>
      <vt:lpstr>Roboto Medium</vt:lpstr>
      <vt:lpstr>Brand 0119</vt:lpstr>
      <vt:lpstr>PowerPoint Presentation</vt:lpstr>
      <vt:lpstr>Current Trends in Portfolio Valuation</vt:lpstr>
      <vt:lpstr>Sumeet Bhatnagar, ABV</vt:lpstr>
      <vt:lpstr>Antonella Puca, CPA/ABV, CFA</vt:lpstr>
      <vt:lpstr>Agenda</vt:lpstr>
      <vt:lpstr>Portfolio Valuation  and the U.S. Capital Markets</vt:lpstr>
      <vt:lpstr>Federal Reserve – M2 Money Supply – 5 Years</vt:lpstr>
      <vt:lpstr>Federal Reserve – Total Assets – 5 Years</vt:lpstr>
      <vt:lpstr>Federal Reserve – Total Assets - Details</vt:lpstr>
      <vt:lpstr>Government Fiscal Policy and Interest Rates</vt:lpstr>
      <vt:lpstr>US Public Equity Markets Performance</vt:lpstr>
      <vt:lpstr>PowerPoint Presentation</vt:lpstr>
      <vt:lpstr>PowerPoint Presentation</vt:lpstr>
      <vt:lpstr>Unicorn Activity: Deal Value and Deal Count</vt:lpstr>
      <vt:lpstr>PowerPoint Presentation</vt:lpstr>
      <vt:lpstr>PowerPoint Presentation</vt:lpstr>
      <vt:lpstr>PowerPoint Presentation</vt:lpstr>
      <vt:lpstr>SEC New Private Fund Rules: Focus on Valuation</vt:lpstr>
      <vt:lpstr>SEC Enhances Regulation of Private Fund Advisers</vt:lpstr>
      <vt:lpstr>New Regulation on Private Fund Advisers (continued): Enhanced Disclosures</vt:lpstr>
      <vt:lpstr>New Regulation of Private Fund Advisers (continued):  Annual Audits</vt:lpstr>
      <vt:lpstr>New Regulation on Private Fund Advisers (continued): Quarterly Information</vt:lpstr>
      <vt:lpstr>New Regulation on Private Fund Advisers (continued): Secondary Transactions</vt:lpstr>
      <vt:lpstr>New Regulation on Private Fund Advisers (continued): Secondary Transactions: Examples</vt:lpstr>
      <vt:lpstr>New Regulation on Private Fund Advisers (continued): Secondary Transactions: Fairness or Valuation Opinion?</vt:lpstr>
      <vt:lpstr>New Regulation on Private Fund Advisers (continued):  Recordkeeping</vt:lpstr>
      <vt:lpstr>New Regulation on Private Fund Advisers (continued): Compliance Policy Annual Review</vt:lpstr>
      <vt:lpstr>Portfolio Valuation for Private Funds: Key Trends</vt:lpstr>
      <vt:lpstr>Complex Capital Structures</vt:lpstr>
      <vt:lpstr>Greater Focus on Anti-Dilution Rights</vt:lpstr>
      <vt:lpstr>Antidilution Provisions (continued) Valuation Effects</vt:lpstr>
      <vt:lpstr>Anti-Dilution Provisions (continued) Valuation Effects</vt:lpstr>
      <vt:lpstr>Secondary Market Transactions</vt:lpstr>
      <vt:lpstr>Valuations Based on Prior Round/Transaction</vt:lpstr>
      <vt:lpstr>SAFEs beyond Start-ups</vt:lpstr>
      <vt:lpstr>Use of SAFEs (continued) From SAFE Valuation Cap to Implied Equity Value</vt:lpstr>
      <vt:lpstr>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Arial, 48 pt, sentence case</dc:title>
  <dc:subject/>
  <dc:creator>Darrell Miles</dc:creator>
  <cp:keywords/>
  <dc:description/>
  <cp:lastModifiedBy>Amanda Burkley</cp:lastModifiedBy>
  <cp:revision>50</cp:revision>
  <cp:lastPrinted>2023-11-06T05:45:03Z</cp:lastPrinted>
  <dcterms:created xsi:type="dcterms:W3CDTF">2018-03-21T22:45:51Z</dcterms:created>
  <dcterms:modified xsi:type="dcterms:W3CDTF">2023-11-06T17:02:59Z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0x0101003DC8B32374BD6D488598175C16B3EF6B</vt:lpwstr>
  </property>
  <property fmtid="{D5CDD505-2E9C-101B-9397-08002B2CF9AE}" pid="3" name="MediaServiceImageTags">
    <vt:lpwstr/>
  </property>
  <property fmtid="{D5CDD505-2E9C-101B-9397-08002B2CF9AE}" pid="4" name="_dlc_DocIdItemGuid">
    <vt:lpwstr>1b98479b-b5fa-49e6-a50f-2b4419ddbd58</vt:lpwstr>
  </property>
</Properties>
</file>